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71" r:id="rId7"/>
    <p:sldId id="261" r:id="rId8"/>
    <p:sldId id="262" r:id="rId9"/>
    <p:sldId id="263" r:id="rId10"/>
    <p:sldId id="264" r:id="rId11"/>
    <p:sldId id="267" r:id="rId12"/>
    <p:sldId id="268" r:id="rId13"/>
    <p:sldId id="269" r:id="rId14"/>
    <p:sldId id="270" r:id="rId15"/>
    <p:sldId id="265" r:id="rId16"/>
    <p:sldId id="266" r:id="rId17"/>
    <p:sldId id="274" r:id="rId18"/>
    <p:sldId id="272" r:id="rId19"/>
    <p:sldId id="273"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19ACB004-796B-4F09-BD86-64350366C6F2}" type="datetimeFigureOut">
              <a:rPr lang="el-GR" smtClean="0"/>
              <a:pPr/>
              <a:t>24/5/2017</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41A41790-8E83-4892-8CAB-D1CAA82B9F60}"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9ACB004-796B-4F09-BD86-64350366C6F2}" type="datetimeFigureOut">
              <a:rPr lang="el-GR" smtClean="0"/>
              <a:pPr/>
              <a:t>24/5/2017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1A41790-8E83-4892-8CAB-D1CAA82B9F6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9ACB004-796B-4F09-BD86-64350366C6F2}" type="datetimeFigureOut">
              <a:rPr lang="el-GR" smtClean="0"/>
              <a:pPr/>
              <a:t>24/5/2017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1A41790-8E83-4892-8CAB-D1CAA82B9F6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9ACB004-796B-4F09-BD86-64350366C6F2}" type="datetimeFigureOut">
              <a:rPr lang="el-GR" smtClean="0"/>
              <a:pPr/>
              <a:t>24/5/2017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1A41790-8E83-4892-8CAB-D1CAA82B9F6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9ACB004-796B-4F09-BD86-64350366C6F2}" type="datetimeFigureOut">
              <a:rPr lang="el-GR" smtClean="0"/>
              <a:pPr/>
              <a:t>24/5/2017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1A41790-8E83-4892-8CAB-D1CAA82B9F60}"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19ACB004-796B-4F09-BD86-64350366C6F2}" type="datetimeFigureOut">
              <a:rPr lang="el-GR" smtClean="0"/>
              <a:pPr/>
              <a:t>24/5/2017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1A41790-8E83-4892-8CAB-D1CAA82B9F6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19ACB004-796B-4F09-BD86-64350366C6F2}" type="datetimeFigureOut">
              <a:rPr lang="el-GR" smtClean="0"/>
              <a:pPr/>
              <a:t>24/5/2017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1A41790-8E83-4892-8CAB-D1CAA82B9F6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19ACB004-796B-4F09-BD86-64350366C6F2}" type="datetimeFigureOut">
              <a:rPr lang="el-GR" smtClean="0"/>
              <a:pPr/>
              <a:t>24/5/2017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1A41790-8E83-4892-8CAB-D1CAA82B9F6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9ACB004-796B-4F09-BD86-64350366C6F2}" type="datetimeFigureOut">
              <a:rPr lang="el-GR" smtClean="0"/>
              <a:pPr/>
              <a:t>24/5/2017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1A41790-8E83-4892-8CAB-D1CAA82B9F6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19ACB004-796B-4F09-BD86-64350366C6F2}" type="datetimeFigureOut">
              <a:rPr lang="el-GR" smtClean="0"/>
              <a:pPr/>
              <a:t>24/5/2017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1A41790-8E83-4892-8CAB-D1CAA82B9F6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9ACB004-796B-4F09-BD86-64350366C6F2}" type="datetimeFigureOut">
              <a:rPr lang="el-GR" smtClean="0"/>
              <a:pPr/>
              <a:t>24/5/2017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41A41790-8E83-4892-8CAB-D1CAA82B9F60}"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9ACB004-796B-4F09-BD86-64350366C6F2}" type="datetimeFigureOut">
              <a:rPr lang="el-GR" smtClean="0"/>
              <a:pPr/>
              <a:t>24/5/2017</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A41790-8E83-4892-8CAB-D1CAA82B9F60}"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Autofit/>
          </a:bodyPr>
          <a:lstStyle/>
          <a:p>
            <a:r>
              <a:rPr lang="el-GR" sz="3600" dirty="0" smtClean="0"/>
              <a:t>Νομική Διάσταση της </a:t>
            </a:r>
            <a:r>
              <a:rPr lang="el-GR" sz="3600" dirty="0" err="1" smtClean="0"/>
              <a:t>Νησιωτικότητας</a:t>
            </a:r>
            <a:r>
              <a:rPr lang="el-GR" sz="3600" dirty="0" smtClean="0"/>
              <a:t>: </a:t>
            </a:r>
            <a:br>
              <a:rPr lang="el-GR" sz="3600" dirty="0" smtClean="0"/>
            </a:br>
            <a:r>
              <a:rPr lang="el-GR" sz="3600" dirty="0" smtClean="0"/>
              <a:t>Ερμηνεία των ρυθμίσεων του Συντάγματος και της Συνθήκης για τη Λειτουργία της ΕΕ</a:t>
            </a:r>
            <a:endParaRPr lang="el-GR" sz="3600" dirty="0"/>
          </a:p>
        </p:txBody>
      </p:sp>
      <p:sp>
        <p:nvSpPr>
          <p:cNvPr id="3" name="2 - Υπότιτλος"/>
          <p:cNvSpPr>
            <a:spLocks noGrp="1"/>
          </p:cNvSpPr>
          <p:nvPr>
            <p:ph type="subTitle" idx="1"/>
          </p:nvPr>
        </p:nvSpPr>
        <p:spPr>
          <a:xfrm>
            <a:off x="714348" y="4071942"/>
            <a:ext cx="7772400" cy="1214447"/>
          </a:xfrm>
        </p:spPr>
        <p:txBody>
          <a:bodyPr>
            <a:normAutofit fontScale="70000" lnSpcReduction="20000"/>
          </a:bodyPr>
          <a:lstStyle/>
          <a:p>
            <a:r>
              <a:rPr lang="el-GR" b="1" dirty="0" smtClean="0"/>
              <a:t>Δρ. Δημήτριος Β. </a:t>
            </a:r>
            <a:r>
              <a:rPr lang="el-GR" b="1" dirty="0" err="1" smtClean="0"/>
              <a:t>Σκιαδάς</a:t>
            </a:r>
            <a:endParaRPr lang="el-GR" b="1" dirty="0" smtClean="0"/>
          </a:p>
          <a:p>
            <a:r>
              <a:rPr lang="el-GR" b="1" dirty="0" err="1" smtClean="0"/>
              <a:t>Αναπλ</a:t>
            </a:r>
            <a:r>
              <a:rPr lang="el-GR" b="1" dirty="0" smtClean="0"/>
              <a:t>. Καθηγητής Ευρωπαϊκής Διακυβέρνησης </a:t>
            </a:r>
            <a:endParaRPr lang="en-US" b="1" dirty="0" smtClean="0"/>
          </a:p>
          <a:p>
            <a:r>
              <a:rPr lang="el-GR" b="1" dirty="0" smtClean="0"/>
              <a:t>Πανεπιστήμιο Μακεδονίας</a:t>
            </a:r>
          </a:p>
          <a:p>
            <a:r>
              <a:rPr lang="el-GR" dirty="0" smtClean="0"/>
              <a:t> </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1143008"/>
          </a:xfrm>
        </p:spPr>
        <p:txBody>
          <a:bodyPr>
            <a:noAutofit/>
          </a:bodyPr>
          <a:lstStyle/>
          <a:p>
            <a:pPr algn="ctr"/>
            <a:r>
              <a:rPr lang="el-GR" sz="3200" b="1" dirty="0" smtClean="0"/>
              <a:t>Εξέλιξη και Ερμηνεία της Συνθήκης για τη λειτουργία της Ευρωπαϊκής Ένωσης</a:t>
            </a:r>
            <a:endParaRPr lang="el-GR" sz="3200" b="1" dirty="0"/>
          </a:p>
        </p:txBody>
      </p:sp>
      <p:sp>
        <p:nvSpPr>
          <p:cNvPr id="3" name="2 - Θέση περιεχομένου"/>
          <p:cNvSpPr>
            <a:spLocks noGrp="1"/>
          </p:cNvSpPr>
          <p:nvPr>
            <p:ph idx="1"/>
          </p:nvPr>
        </p:nvSpPr>
        <p:spPr>
          <a:xfrm>
            <a:off x="457200" y="1700808"/>
            <a:ext cx="8229600" cy="4623792"/>
          </a:xfrm>
        </p:spPr>
        <p:txBody>
          <a:bodyPr>
            <a:normAutofit fontScale="62500" lnSpcReduction="20000"/>
          </a:bodyPr>
          <a:lstStyle/>
          <a:p>
            <a:pPr algn="just">
              <a:lnSpc>
                <a:spcPct val="120000"/>
              </a:lnSpc>
            </a:pPr>
            <a:r>
              <a:rPr lang="el-GR" dirty="0" smtClean="0">
                <a:latin typeface="Times New Roman" pitchFamily="18" charset="0"/>
                <a:cs typeface="Times New Roman" pitchFamily="18" charset="0"/>
              </a:rPr>
              <a:t>Το </a:t>
            </a:r>
            <a:r>
              <a:rPr lang="el-GR" b="1" dirty="0" smtClean="0">
                <a:latin typeface="Times New Roman" pitchFamily="18" charset="0"/>
                <a:cs typeface="Times New Roman" pitchFamily="18" charset="0"/>
              </a:rPr>
              <a:t>αρχικό κείμενο των Συνθηκών για τις Ευρωπαϊκές Κοινότητες </a:t>
            </a:r>
            <a:r>
              <a:rPr lang="el-GR" dirty="0" smtClean="0">
                <a:latin typeface="Times New Roman" pitchFamily="18" charset="0"/>
                <a:cs typeface="Times New Roman" pitchFamily="18" charset="0"/>
              </a:rPr>
              <a:t>δεν είχε </a:t>
            </a:r>
            <a:r>
              <a:rPr lang="el-GR" b="1" dirty="0" smtClean="0">
                <a:latin typeface="Times New Roman" pitchFamily="18" charset="0"/>
                <a:cs typeface="Times New Roman" pitchFamily="18" charset="0"/>
              </a:rPr>
              <a:t>καμία γενική ή ειδική αναφορά</a:t>
            </a:r>
            <a:r>
              <a:rPr lang="el-GR" dirty="0" smtClean="0">
                <a:latin typeface="Times New Roman" pitchFamily="18" charset="0"/>
                <a:cs typeface="Times New Roman" pitchFamily="18" charset="0"/>
              </a:rPr>
              <a:t> στις νησιωτικές περιοχές. Εναπόκειτο στα κράτη μέλη να μεριμνήσουν ώστε να συμπεριληφθούν σχετικές ρυθμίσεις στις Συνθήκες </a:t>
            </a:r>
            <a:r>
              <a:rPr lang="el-GR" dirty="0" smtClean="0">
                <a:latin typeface="Times New Roman" pitchFamily="18" charset="0"/>
                <a:cs typeface="Times New Roman" pitchFamily="18" charset="0"/>
              </a:rPr>
              <a:t>Προσχώρησης </a:t>
            </a:r>
            <a:r>
              <a:rPr lang="el-GR" dirty="0" smtClean="0">
                <a:latin typeface="Times New Roman" pitchFamily="18" charset="0"/>
                <a:cs typeface="Times New Roman" pitchFamily="18" charset="0"/>
              </a:rPr>
              <a:t>τους, ειδικά όταν οι περιοχές αυτές ήταν υπερπόντια εδάφη (π.χ. Δανία, Ιρλανδία, Μ .Βρετανία, Ισπανία, Πορτογαλία, κλπ).</a:t>
            </a:r>
          </a:p>
          <a:p>
            <a:pPr algn="just">
              <a:lnSpc>
                <a:spcPct val="120000"/>
              </a:lnSpc>
            </a:pPr>
            <a:r>
              <a:rPr lang="el-GR" dirty="0" smtClean="0">
                <a:latin typeface="Times New Roman" pitchFamily="18" charset="0"/>
                <a:cs typeface="Times New Roman" pitchFamily="18" charset="0"/>
              </a:rPr>
              <a:t> </a:t>
            </a:r>
          </a:p>
          <a:p>
            <a:pPr algn="just">
              <a:lnSpc>
                <a:spcPct val="120000"/>
              </a:lnSpc>
            </a:pPr>
            <a:r>
              <a:rPr lang="el-GR" dirty="0" smtClean="0">
                <a:latin typeface="Times New Roman" pitchFamily="18" charset="0"/>
                <a:cs typeface="Times New Roman" pitchFamily="18" charset="0"/>
              </a:rPr>
              <a:t>Στο πλαίσιο της </a:t>
            </a:r>
            <a:r>
              <a:rPr lang="el-GR" b="1" dirty="0" smtClean="0">
                <a:latin typeface="Times New Roman" pitchFamily="18" charset="0"/>
                <a:cs typeface="Times New Roman" pitchFamily="18" charset="0"/>
              </a:rPr>
              <a:t>Ενιαίας Ευρωπαϊκής Πράξης (1986)</a:t>
            </a:r>
            <a:r>
              <a:rPr lang="el-GR" dirty="0" smtClean="0">
                <a:latin typeface="Times New Roman" pitchFamily="18" charset="0"/>
                <a:cs typeface="Times New Roman" pitchFamily="18" charset="0"/>
              </a:rPr>
              <a:t> εισήχθη στη Συνθήκη της Ευρωπαϊκής Κοινότητας η ενότητα των διατάξεων σχετικά με την </a:t>
            </a:r>
            <a:r>
              <a:rPr lang="el-GR" b="1" dirty="0" smtClean="0">
                <a:latin typeface="Times New Roman" pitchFamily="18" charset="0"/>
                <a:cs typeface="Times New Roman" pitchFamily="18" charset="0"/>
              </a:rPr>
              <a:t>πολιτική οικονομικής και κοινωνικής συνοχής της Κοινότητας</a:t>
            </a:r>
            <a:r>
              <a:rPr lang="el-GR" dirty="0" smtClean="0">
                <a:latin typeface="Times New Roman" pitchFamily="18" charset="0"/>
                <a:cs typeface="Times New Roman" pitchFamily="18" charset="0"/>
              </a:rPr>
              <a:t>, ως το νομικό θεμέλιο μιας ιδιαίτερης κοινοτικής πολιτικής αλληλεγγύης μέσω της οποίας θα μπορούσαν να ωφεληθούν και τα ευρωπαϊκά νησιά, αν και η ΕΕΠ δεν έκανε ειδική αναφορά στις νησιωτικές περιοχές. </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dirty="0" smtClean="0">
                <a:latin typeface="Times New Roman" pitchFamily="18" charset="0"/>
                <a:cs typeface="Times New Roman" pitchFamily="18" charset="0"/>
              </a:rPr>
              <a:t>Στα </a:t>
            </a:r>
            <a:r>
              <a:rPr lang="el-GR" b="1" dirty="0" smtClean="0">
                <a:latin typeface="Times New Roman" pitchFamily="18" charset="0"/>
                <a:cs typeface="Times New Roman" pitchFamily="18" charset="0"/>
              </a:rPr>
              <a:t>Συμπεράσματα της Συνόδου Κορυφής στη Ρόδο (1988)</a:t>
            </a:r>
            <a:r>
              <a:rPr lang="el-GR" dirty="0" smtClean="0">
                <a:latin typeface="Times New Roman" pitchFamily="18" charset="0"/>
                <a:cs typeface="Times New Roman" pitchFamily="18" charset="0"/>
              </a:rPr>
              <a:t> για πρώτη φορά αναγνωρίζεται η ιδιαιτερότητα των νησιωτικών περιοχών (με αφορμή το Αιγαίο), και </a:t>
            </a:r>
            <a:r>
              <a:rPr lang="el-GR" b="1" dirty="0" smtClean="0">
                <a:latin typeface="Times New Roman" pitchFamily="18" charset="0"/>
                <a:cs typeface="Times New Roman" pitchFamily="18" charset="0"/>
              </a:rPr>
              <a:t>αποσαφηνίστηκε ότι </a:t>
            </a:r>
            <a:r>
              <a:rPr lang="el-GR" dirty="0" smtClean="0">
                <a:latin typeface="Times New Roman" pitchFamily="18" charset="0"/>
                <a:cs typeface="Times New Roman" pitchFamily="18" charset="0"/>
              </a:rPr>
              <a:t>«</a:t>
            </a:r>
            <a:r>
              <a:rPr lang="el-GR" b="1" i="1" dirty="0" smtClean="0">
                <a:latin typeface="Times New Roman" pitchFamily="18" charset="0"/>
                <a:cs typeface="Times New Roman" pitchFamily="18" charset="0"/>
              </a:rPr>
              <a:t>τα </a:t>
            </a:r>
            <a:r>
              <a:rPr lang="el-GR" b="1" i="1" dirty="0" smtClean="0">
                <a:latin typeface="Times New Roman" pitchFamily="18" charset="0"/>
                <a:cs typeface="Times New Roman" pitchFamily="18" charset="0"/>
              </a:rPr>
              <a:t>προβλήματα που αντιμετωπίζουν τα νησιά δεν είναι συγκυριακής φύσης, αλλά πρόκειται για δομικά προβλήματα που έχουν τη βάση τους στις ιδιαιτερότητες του νησιωτικού </a:t>
            </a:r>
            <a:r>
              <a:rPr lang="el-GR" b="1" i="1" dirty="0" smtClean="0">
                <a:latin typeface="Times New Roman" pitchFamily="18" charset="0"/>
                <a:cs typeface="Times New Roman" pitchFamily="18" charset="0"/>
              </a:rPr>
              <a:t>χώρου</a:t>
            </a:r>
            <a:r>
              <a:rPr lang="el-GR" i="1"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κρίσιμη διατύπωση – βλ. κατωτέρω 6</a:t>
            </a:r>
            <a:r>
              <a:rPr lang="el-GR" baseline="30000" dirty="0" smtClean="0">
                <a:latin typeface="Times New Roman" pitchFamily="18" charset="0"/>
                <a:cs typeface="Times New Roman" pitchFamily="18" charset="0"/>
              </a:rPr>
              <a:t>η</a:t>
            </a:r>
            <a:r>
              <a:rPr lang="el-GR" dirty="0" smtClean="0">
                <a:latin typeface="Times New Roman" pitchFamily="18" charset="0"/>
                <a:cs typeface="Times New Roman" pitchFamily="18" charset="0"/>
              </a:rPr>
              <a:t> Έκθεση Συνοχής)</a:t>
            </a:r>
          </a:p>
          <a:p>
            <a:endParaRPr lang="el-GR" dirty="0" smtClean="0"/>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16632"/>
          </a:xfrm>
        </p:spPr>
        <p:txBody>
          <a:bodyPr>
            <a:normAutofit fontScale="90000"/>
          </a:bodyPr>
          <a:lstStyle/>
          <a:p>
            <a:endParaRPr lang="el-GR" dirty="0"/>
          </a:p>
        </p:txBody>
      </p:sp>
      <p:sp>
        <p:nvSpPr>
          <p:cNvPr id="3" name="2 - Θέση περιεχομένου"/>
          <p:cNvSpPr>
            <a:spLocks noGrp="1"/>
          </p:cNvSpPr>
          <p:nvPr>
            <p:ph idx="1"/>
          </p:nvPr>
        </p:nvSpPr>
        <p:spPr>
          <a:xfrm>
            <a:off x="457200" y="836712"/>
            <a:ext cx="8229600" cy="5487888"/>
          </a:xfrm>
        </p:spPr>
        <p:txBody>
          <a:bodyPr>
            <a:normAutofit fontScale="62500" lnSpcReduction="20000"/>
          </a:bodyPr>
          <a:lstStyle/>
          <a:p>
            <a:pPr algn="just">
              <a:lnSpc>
                <a:spcPct val="120000"/>
              </a:lnSpc>
            </a:pPr>
            <a:r>
              <a:rPr lang="el-GR" dirty="0" smtClean="0">
                <a:latin typeface="Times New Roman" pitchFamily="18" charset="0"/>
                <a:cs typeface="Times New Roman" pitchFamily="18" charset="0"/>
              </a:rPr>
              <a:t>Με τη </a:t>
            </a:r>
            <a:r>
              <a:rPr lang="el-GR" b="1" dirty="0" smtClean="0">
                <a:latin typeface="Times New Roman" pitchFamily="18" charset="0"/>
                <a:cs typeface="Times New Roman" pitchFamily="18" charset="0"/>
              </a:rPr>
              <a:t>Συνθήκη του Άμστερνταμ (1997) </a:t>
            </a:r>
            <a:r>
              <a:rPr lang="el-GR" dirty="0" smtClean="0">
                <a:latin typeface="Times New Roman" pitchFamily="18" charset="0"/>
                <a:cs typeface="Times New Roman" pitchFamily="18" charset="0"/>
              </a:rPr>
              <a:t>υπήρξε στο </a:t>
            </a:r>
            <a:r>
              <a:rPr lang="el-GR" b="1" dirty="0" smtClean="0">
                <a:latin typeface="Times New Roman" pitchFamily="18" charset="0"/>
                <a:cs typeface="Times New Roman" pitchFamily="18" charset="0"/>
              </a:rPr>
              <a:t>(τότε) άρθρο 158 </a:t>
            </a:r>
            <a:r>
              <a:rPr lang="el-GR" b="1" dirty="0" err="1" smtClean="0">
                <a:latin typeface="Times New Roman" pitchFamily="18" charset="0"/>
                <a:cs typeface="Times New Roman" pitchFamily="18" charset="0"/>
              </a:rPr>
              <a:t>ΣυνθΕΚ</a:t>
            </a:r>
            <a:r>
              <a:rPr lang="el-GR" b="1"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ειδική αναφορά για τις νήσους ως εξής: «</a:t>
            </a:r>
            <a:r>
              <a:rPr lang="el-GR" i="1" dirty="0" smtClean="0">
                <a:latin typeface="Times New Roman" pitchFamily="18" charset="0"/>
                <a:cs typeface="Times New Roman" pitchFamily="18" charset="0"/>
              </a:rPr>
              <a:t>η Κοινότητα αποσκοπεί, ιδιαίτερα, στη μείωση των διαφορών μεταξύ των επιπέδων ανάπτυξης των διαφόρων περιοχών και στη μείωση της καθυστέρησης των πλέον μειονεκτικών περιοχών ή </a:t>
            </a:r>
            <a:r>
              <a:rPr lang="el-GR" b="1" i="1" dirty="0" smtClean="0">
                <a:latin typeface="Times New Roman" pitchFamily="18" charset="0"/>
                <a:cs typeface="Times New Roman" pitchFamily="18" charset="0"/>
              </a:rPr>
              <a:t>νήσων</a:t>
            </a:r>
            <a:r>
              <a:rPr lang="el-GR" i="1" dirty="0" smtClean="0">
                <a:latin typeface="Times New Roman" pitchFamily="18" charset="0"/>
                <a:cs typeface="Times New Roman" pitchFamily="18" charset="0"/>
              </a:rPr>
              <a:t>, συμπεριλαμβανομένων των αγροτικών περιοχών</a:t>
            </a:r>
            <a:r>
              <a:rPr lang="el-GR" dirty="0" smtClean="0">
                <a:latin typeface="Times New Roman" pitchFamily="18" charset="0"/>
                <a:cs typeface="Times New Roman" pitchFamily="18" charset="0"/>
              </a:rPr>
              <a:t>». Παράλληλα στη Συνθήκη του Άμστερνταμ, ενσωματώθηκε ως παράρτημα μία "Δήλωση σχετικά με τις νησιωτικές περιοχές". Ουσιαστικά, με την προσθήκη αυτή </a:t>
            </a:r>
            <a:r>
              <a:rPr lang="el-GR" b="1" dirty="0" smtClean="0">
                <a:latin typeface="Times New Roman" pitchFamily="18" charset="0"/>
                <a:cs typeface="Times New Roman" pitchFamily="18" charset="0"/>
              </a:rPr>
              <a:t>αναγνωρίστηκε από την ΕΕ ο εγγενής και μόνιμος χαρακτήρας των διαρθρωτικών προβλημάτων που αντιμετωπίζουν οι νησιωτικές περιοχές</a:t>
            </a:r>
            <a:r>
              <a:rPr lang="el-GR" dirty="0" smtClean="0">
                <a:latin typeface="Times New Roman" pitchFamily="18" charset="0"/>
                <a:cs typeface="Times New Roman" pitchFamily="18" charset="0"/>
              </a:rPr>
              <a:t> και ως εκ τούτου διαμορφώθηκε πολιτικό, νομικό και οικονομικό προηγούμενο, ώστε να μπορούν να υπάρξουν ειδικές πολιτικές για την ανάπτυξη των νησιών.</a:t>
            </a:r>
          </a:p>
          <a:p>
            <a:pPr algn="just">
              <a:lnSpc>
                <a:spcPct val="120000"/>
              </a:lnSpc>
            </a:pPr>
            <a:r>
              <a:rPr lang="el-GR" dirty="0" smtClean="0">
                <a:latin typeface="Times New Roman" pitchFamily="18" charset="0"/>
                <a:cs typeface="Times New Roman" pitchFamily="18" charset="0"/>
              </a:rPr>
              <a:t> </a:t>
            </a:r>
          </a:p>
          <a:p>
            <a:pPr algn="just">
              <a:lnSpc>
                <a:spcPct val="120000"/>
              </a:lnSpc>
            </a:pPr>
            <a:r>
              <a:rPr lang="el-GR" dirty="0" smtClean="0">
                <a:latin typeface="Times New Roman" pitchFamily="18" charset="0"/>
                <a:cs typeface="Times New Roman" pitchFamily="18" charset="0"/>
              </a:rPr>
              <a:t>Στο </a:t>
            </a:r>
            <a:r>
              <a:rPr lang="el-GR" b="1" dirty="0" smtClean="0">
                <a:latin typeface="Times New Roman" pitchFamily="18" charset="0"/>
                <a:cs typeface="Times New Roman" pitchFamily="18" charset="0"/>
              </a:rPr>
              <a:t>Σχέδιο Συνταγματικής Συνθήκης (2003) </a:t>
            </a:r>
            <a:r>
              <a:rPr lang="el-GR" dirty="0" smtClean="0">
                <a:latin typeface="Times New Roman" pitchFamily="18" charset="0"/>
                <a:cs typeface="Times New Roman" pitchFamily="18" charset="0"/>
              </a:rPr>
              <a:t>γινόταν άμεση αναφορά στα νησιά σε τρία κύρια σημεία του. Η ακριβής διατύπωση των σχετικών άρθρων αποτέλεσε αντικείμενο μακρών διαπραγματεύσεων και συνεχών τροποποιήσεων κατά τα διάφορα στάδια επεξεργασίας του κειμένου, χωρίς τελικά να εγκριθούν, στις περισσότερες περιπτώσεις, οι αρχικές διατυπώσεις οι οποίες ήταν ευνοϊκότερες για τα νησιά. Δεδομένου ότι το Σχέδιο Συνταγματικής Συνθήκης, μετά την απόρριψη του σε Ολλανδία και Γαλλία, αποτέλεσε τη βάση για τη </a:t>
            </a:r>
            <a:r>
              <a:rPr lang="el-GR" b="1" dirty="0" smtClean="0">
                <a:latin typeface="Times New Roman" pitchFamily="18" charset="0"/>
                <a:cs typeface="Times New Roman" pitchFamily="18" charset="0"/>
              </a:rPr>
              <a:t>Συνθήκη της Λισσαβόνας (2007)</a:t>
            </a:r>
            <a:r>
              <a:rPr lang="el-GR" dirty="0" smtClean="0">
                <a:latin typeface="Times New Roman" pitchFamily="18" charset="0"/>
                <a:cs typeface="Times New Roman" pitchFamily="18" charset="0"/>
              </a:rPr>
              <a:t>, η </a:t>
            </a:r>
            <a:r>
              <a:rPr lang="el-GR" dirty="0" smtClean="0">
                <a:latin typeface="Times New Roman" pitchFamily="18" charset="0"/>
                <a:cs typeface="Times New Roman" pitchFamily="18" charset="0"/>
              </a:rPr>
              <a:t>εξέταση της εξέλιξης </a:t>
            </a:r>
            <a:r>
              <a:rPr lang="el-GR" dirty="0" smtClean="0">
                <a:latin typeface="Times New Roman" pitchFamily="18" charset="0"/>
                <a:cs typeface="Times New Roman" pitchFamily="18" charset="0"/>
              </a:rPr>
              <a:t>των σχετικών διατάξεων είναι σκόπιμο να γίνει συνολικά.</a:t>
            </a:r>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0" cy="288032"/>
          </a:xfrm>
        </p:spPr>
        <p:txBody>
          <a:bodyPr>
            <a:normAutofit fontScale="90000"/>
          </a:bodyPr>
          <a:lstStyle/>
          <a:p>
            <a:endParaRPr lang="el-GR" dirty="0"/>
          </a:p>
        </p:txBody>
      </p:sp>
      <p:sp>
        <p:nvSpPr>
          <p:cNvPr id="3" name="2 - Θέση περιεχομένου"/>
          <p:cNvSpPr>
            <a:spLocks noGrp="1"/>
          </p:cNvSpPr>
          <p:nvPr>
            <p:ph idx="1"/>
          </p:nvPr>
        </p:nvSpPr>
        <p:spPr>
          <a:xfrm>
            <a:off x="457200" y="692696"/>
            <a:ext cx="8229600" cy="5760640"/>
          </a:xfrm>
        </p:spPr>
        <p:txBody>
          <a:bodyPr>
            <a:normAutofit fontScale="62500" lnSpcReduction="20000"/>
          </a:bodyPr>
          <a:lstStyle/>
          <a:p>
            <a:pPr algn="just">
              <a:lnSpc>
                <a:spcPct val="120000"/>
              </a:lnSpc>
            </a:pPr>
            <a:r>
              <a:rPr lang="el-GR" dirty="0" smtClean="0">
                <a:latin typeface="Times New Roman" pitchFamily="18" charset="0"/>
                <a:cs typeface="Times New Roman" pitchFamily="18" charset="0"/>
              </a:rPr>
              <a:t>Η πρώτη σημαντική αναφορά ήταν το </a:t>
            </a:r>
            <a:r>
              <a:rPr lang="el-GR" b="1" dirty="0" smtClean="0">
                <a:latin typeface="Times New Roman" pitchFamily="18" charset="0"/>
                <a:cs typeface="Times New Roman" pitchFamily="18" charset="0"/>
              </a:rPr>
              <a:t>άρθρο ΙΙΙ-220 του Σχεδίου Συνταγματικής Συνθήκης</a:t>
            </a:r>
            <a:r>
              <a:rPr lang="el-GR" dirty="0" smtClean="0">
                <a:latin typeface="Times New Roman" pitchFamily="18" charset="0"/>
                <a:cs typeface="Times New Roman" pitchFamily="18" charset="0"/>
              </a:rPr>
              <a:t> που αφορούσε στην οικονομική, κοινωνική και εδαφική συνοχή και αποτελούσε ουσιαστικά </a:t>
            </a:r>
            <a:r>
              <a:rPr lang="el-GR" b="1" dirty="0" smtClean="0">
                <a:latin typeface="Times New Roman" pitchFamily="18" charset="0"/>
                <a:cs typeface="Times New Roman" pitchFamily="18" charset="0"/>
              </a:rPr>
              <a:t>εξέλιξη του άρθρου 158 </a:t>
            </a:r>
            <a:r>
              <a:rPr lang="el-GR" b="1" dirty="0" err="1" smtClean="0">
                <a:latin typeface="Times New Roman" pitchFamily="18" charset="0"/>
                <a:cs typeface="Times New Roman" pitchFamily="18" charset="0"/>
              </a:rPr>
              <a:t>ΣυνθΕΚ</a:t>
            </a:r>
            <a:r>
              <a:rPr lang="el-GR" dirty="0" smtClean="0">
                <a:latin typeface="Times New Roman" pitchFamily="18" charset="0"/>
                <a:cs typeface="Times New Roman" pitchFamily="18" charset="0"/>
              </a:rPr>
              <a:t>, με την προσθήκη της έννοιας της εδαφικής συνοχής. Αυτό σηματοδοτούσε το ότι η Ένωση υποχρεούται πλέον, κατά τη χάραξη της πολιτικής της στον τομέα της συνοχής (Διαρθρωτικά Ταμεία, Ταμείο Συνοχής), να λαμβάνει ιδιαίτερα υπόψη την ανάγκη ενίσχυσης της διασύνδεσης των νησιών με τα ηπειρωτικά εδάφη. </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dirty="0" smtClean="0">
                <a:latin typeface="Times New Roman" pitchFamily="18" charset="0"/>
                <a:cs typeface="Times New Roman" pitchFamily="18" charset="0"/>
              </a:rPr>
              <a:t>Η ακριβής διατύπωση του άρθρου άλλαξε πολλές φορές. Στη διατύπωση «</a:t>
            </a:r>
            <a:r>
              <a:rPr lang="el-GR" i="1" dirty="0" smtClean="0">
                <a:latin typeface="Times New Roman" pitchFamily="18" charset="0"/>
                <a:cs typeface="Times New Roman" pitchFamily="18" charset="0"/>
              </a:rPr>
              <a:t>η Ένωση αποσκοπεί, ιδιαίτερα, στη μείωση των διαφορών μεταξύ των επιπέδων ανάπτυξης των διαφόρων περιοχών και στη μείωση της καθυστέρησης των πλέον μειονεκτικών περιοχών ή νήσων, συμπεριλαμβανομένων των αγροτικών περιοχών</a:t>
            </a:r>
            <a:r>
              <a:rPr lang="el-GR" dirty="0" smtClean="0">
                <a:latin typeface="Times New Roman" pitchFamily="18" charset="0"/>
                <a:cs typeface="Times New Roman" pitchFamily="18" charset="0"/>
              </a:rPr>
              <a:t>» αφαιρέθηκε η λέξη «</a:t>
            </a:r>
            <a:r>
              <a:rPr lang="el-GR" i="1" dirty="0" smtClean="0">
                <a:latin typeface="Times New Roman" pitchFamily="18" charset="0"/>
                <a:cs typeface="Times New Roman" pitchFamily="18" charset="0"/>
              </a:rPr>
              <a:t>νήσων</a:t>
            </a:r>
            <a:r>
              <a:rPr lang="el-GR" dirty="0" smtClean="0">
                <a:latin typeface="Times New Roman" pitchFamily="18" charset="0"/>
                <a:cs typeface="Times New Roman" pitchFamily="18" charset="0"/>
              </a:rPr>
              <a:t>», αλλά προστέθηκε νέο εδάφιο στο οποίο γίνεται αναφορά σε «</a:t>
            </a:r>
            <a:r>
              <a:rPr lang="el-GR" i="1" dirty="0" smtClean="0">
                <a:latin typeface="Times New Roman" pitchFamily="18" charset="0"/>
                <a:cs typeface="Times New Roman" pitchFamily="18" charset="0"/>
              </a:rPr>
              <a:t>περιοχές που πλήττονται από σοβαρά και μόνιμα δημογραφικά προβλήματα, όπως οι υπερβόρειες χώρες, οι νησιωτικές οι διασυνοριακές και ορεινές περιοχές</a:t>
            </a:r>
            <a:r>
              <a:rPr lang="el-GR" dirty="0" smtClean="0">
                <a:latin typeface="Times New Roman" pitchFamily="18" charset="0"/>
                <a:cs typeface="Times New Roman" pitchFamily="18" charset="0"/>
              </a:rPr>
              <a:t>». </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dirty="0" smtClean="0">
                <a:latin typeface="Times New Roman" pitchFamily="18" charset="0"/>
                <a:cs typeface="Times New Roman" pitchFamily="18" charset="0"/>
              </a:rPr>
              <a:t>Η νέα διατύπωση, η οποία αποτέλεσε και το τελικό κείμενο του </a:t>
            </a:r>
            <a:r>
              <a:rPr lang="el-GR" b="1" dirty="0" smtClean="0">
                <a:latin typeface="Times New Roman" pitchFamily="18" charset="0"/>
                <a:cs typeface="Times New Roman" pitchFamily="18" charset="0"/>
              </a:rPr>
              <a:t>άρθρου 174 </a:t>
            </a:r>
            <a:r>
              <a:rPr lang="el-GR" b="1" dirty="0" err="1" smtClean="0">
                <a:latin typeface="Times New Roman" pitchFamily="18" charset="0"/>
                <a:cs typeface="Times New Roman" pitchFamily="18" charset="0"/>
              </a:rPr>
              <a:t>ΣυνθΛΕΕ</a:t>
            </a:r>
            <a:r>
              <a:rPr lang="el-GR" dirty="0" smtClean="0">
                <a:latin typeface="Times New Roman" pitchFamily="18" charset="0"/>
                <a:cs typeface="Times New Roman" pitchFamily="18" charset="0"/>
              </a:rPr>
              <a:t>, μετά τη Συνθήκη της Λισσαβόνας, αποσυνδέει τις νησιωτικές από τις πλέον μειονεκτικές περιοχές και κάνει αναφορά σε «</a:t>
            </a:r>
            <a:r>
              <a:rPr lang="el-GR" i="1" dirty="0" smtClean="0">
                <a:latin typeface="Times New Roman" pitchFamily="18" charset="0"/>
                <a:cs typeface="Times New Roman" pitchFamily="18" charset="0"/>
              </a:rPr>
              <a:t>σοβαρά και μόνιμα φυσικά ή δημογραφικά μειονεκτήματα</a:t>
            </a:r>
            <a:r>
              <a:rPr lang="el-GR" dirty="0" smtClean="0">
                <a:latin typeface="Times New Roman" pitchFamily="18" charset="0"/>
                <a:cs typeface="Times New Roman" pitchFamily="18" charset="0"/>
              </a:rPr>
              <a:t>», άρα είναι ευνοϊκότερη, καθόσον η διατύπωση «</a:t>
            </a:r>
            <a:r>
              <a:rPr lang="el-GR" i="1" dirty="0" smtClean="0">
                <a:latin typeface="Times New Roman" pitchFamily="18" charset="0"/>
                <a:cs typeface="Times New Roman" pitchFamily="18" charset="0"/>
              </a:rPr>
              <a:t>των πλέον μειονεκτικών περιοχών ή νήσων</a:t>
            </a:r>
            <a:r>
              <a:rPr lang="el-GR" dirty="0" smtClean="0">
                <a:latin typeface="Times New Roman" pitchFamily="18" charset="0"/>
                <a:cs typeface="Times New Roman" pitchFamily="18" charset="0"/>
              </a:rPr>
              <a:t>» ήταν αμφίσημη, διότι μπορούσε να ερμηνευτεί από την Ευρωπαϊκή Επιτροπή κατά τρόπον ώστε να εμπίπτουν στο πεδίο εφαρμογής μόνο τα πλέον μειονεκτικά νησιά, αφήνοντας έξω πολλά νησιά, συμπεριλαμβανομένων των ελληνικών.</a:t>
            </a:r>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6632"/>
            <a:ext cx="8229600" cy="144016"/>
          </a:xfrm>
        </p:spPr>
        <p:txBody>
          <a:bodyPr>
            <a:normAutofit fontScale="90000"/>
          </a:bodyPr>
          <a:lstStyle/>
          <a:p>
            <a:endParaRPr lang="el-GR" dirty="0"/>
          </a:p>
        </p:txBody>
      </p:sp>
      <p:sp>
        <p:nvSpPr>
          <p:cNvPr id="3" name="2 - Θέση περιεχομένου"/>
          <p:cNvSpPr>
            <a:spLocks noGrp="1"/>
          </p:cNvSpPr>
          <p:nvPr>
            <p:ph idx="1"/>
          </p:nvPr>
        </p:nvSpPr>
        <p:spPr>
          <a:xfrm>
            <a:off x="457200" y="764704"/>
            <a:ext cx="8229600" cy="5832648"/>
          </a:xfrm>
        </p:spPr>
        <p:txBody>
          <a:bodyPr>
            <a:normAutofit fontScale="62500" lnSpcReduction="20000"/>
          </a:bodyPr>
          <a:lstStyle/>
          <a:p>
            <a:pPr algn="just">
              <a:lnSpc>
                <a:spcPct val="120000"/>
              </a:lnSpc>
            </a:pPr>
            <a:r>
              <a:rPr lang="el-GR" dirty="0" smtClean="0">
                <a:latin typeface="Times New Roman" pitchFamily="18" charset="0"/>
                <a:cs typeface="Times New Roman" pitchFamily="18" charset="0"/>
              </a:rPr>
              <a:t>Η δεύτερη σημαντική διάταξη ήταν το </a:t>
            </a:r>
            <a:r>
              <a:rPr lang="el-GR" b="1" dirty="0" smtClean="0">
                <a:latin typeface="Times New Roman" pitchFamily="18" charset="0"/>
                <a:cs typeface="Times New Roman" pitchFamily="18" charset="0"/>
              </a:rPr>
              <a:t>άρθρο ΙΙΙ-167 παρ. 3 του Σχεδίου Συνταγματικής Συνθήκης</a:t>
            </a:r>
            <a:r>
              <a:rPr lang="el-GR" dirty="0" smtClean="0">
                <a:latin typeface="Times New Roman" pitchFamily="18" charset="0"/>
                <a:cs typeface="Times New Roman" pitchFamily="18" charset="0"/>
              </a:rPr>
              <a:t>, στο οποίο καθορίζονταν ποιες κρατικές ενισχύσεις δύνανται να θεωρηθούν συμβατές με την εσωτερική αγορά. Η αρχική εκδοχή του προέβλεπε ότι επιτρέπονται (δύνανται να θεωρηθούν συμβατές με την εσωτερική αγορά) «</a:t>
            </a:r>
            <a:r>
              <a:rPr lang="el-GR" i="1" dirty="0" smtClean="0">
                <a:latin typeface="Times New Roman" pitchFamily="18" charset="0"/>
                <a:cs typeface="Times New Roman" pitchFamily="18" charset="0"/>
              </a:rPr>
              <a:t>οι ενισχύσεις για την προώθηση της ανάπτυξης ορισμένων οικονομικών δραστηριοτήτων ή οικονομικών περιοχών, ιδίως όσων πάσχουν από σοβαρά και μόνιμα φυσικά ή δημογραφικά μειονεκτήματα, εφόσον δεν αλλοιώνουν τους όρους των συναλλαγών σε βαθμό αντίθετο προς το κοινό συμφέρον</a:t>
            </a:r>
            <a:r>
              <a:rPr lang="el-GR" dirty="0" smtClean="0">
                <a:latin typeface="Times New Roman" pitchFamily="18" charset="0"/>
                <a:cs typeface="Times New Roman" pitchFamily="18" charset="0"/>
              </a:rPr>
              <a:t>». Τα πλεονεκτήματα ειδικά για την Ελλάδα ήταν προφανή, καθώς στη διατύπωση του άρθρου («</a:t>
            </a:r>
            <a:r>
              <a:rPr lang="el-GR" i="1" dirty="0" smtClean="0">
                <a:latin typeface="Times New Roman" pitchFamily="18" charset="0"/>
                <a:cs typeface="Times New Roman" pitchFamily="18" charset="0"/>
              </a:rPr>
              <a:t>περιοχές που πάσχουν από σοβαρά και μόνιμα φυσικά ή δημογραφικά μειονεκτήματα</a:t>
            </a:r>
            <a:r>
              <a:rPr lang="el-GR" dirty="0" smtClean="0">
                <a:latin typeface="Times New Roman" pitchFamily="18" charset="0"/>
                <a:cs typeface="Times New Roman" pitchFamily="18" charset="0"/>
              </a:rPr>
              <a:t>») συμπεριλαμβάνονταν οι περισσότερες νησιωτικές και ορεινές περιοχές. </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dirty="0" smtClean="0">
                <a:latin typeface="Times New Roman" pitchFamily="18" charset="0"/>
                <a:cs typeface="Times New Roman" pitchFamily="18" charset="0"/>
              </a:rPr>
              <a:t>Δυστυχώς μετά από αντιδράσεις κρατών μελών, όπως η Γερμανία, η ιταλική προεδρία απέσυρε τη διατύπωση αυτή. Αντίθετα στο πρώτο εδάφιο του άρθρου ΙΙΙ-167 παρ. 3, περιελήφθη ένας περιορισμένος ονομαστικός κατάλογος νησιών για τα οποία επιτρέπονται κρατικές ενισχύσεις, και επρόκειτο για νησιωτικά εδάφη κρατών μελών της Ευρωπαϊκής Ένωσης που βρίσκονται πέραν των γεωγραφικών πλαισίων της Ευρώπης (Γουαδελούπη, Γαλλική Γουιάνα, Μαρτινίκα, Ρεϋνιόν, Αζόρες, Μαδέρα και Κανάριοι Νήσοι). </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dirty="0" smtClean="0">
                <a:latin typeface="Times New Roman" pitchFamily="18" charset="0"/>
                <a:cs typeface="Times New Roman" pitchFamily="18" charset="0"/>
              </a:rPr>
              <a:t>Τελικά, με την απόρριψη του Σχεδίου Συνταγματικής Συνθήκης, η σχετική ρύθμιση αναδιατυπώθηκε, διατηρώντας όμως κατ’ </a:t>
            </a:r>
            <a:r>
              <a:rPr lang="el-GR" dirty="0" err="1" smtClean="0">
                <a:latin typeface="Times New Roman" pitchFamily="18" charset="0"/>
                <a:cs typeface="Times New Roman" pitchFamily="18" charset="0"/>
              </a:rPr>
              <a:t>ουσίαν</a:t>
            </a:r>
            <a:r>
              <a:rPr lang="el-GR" dirty="0" smtClean="0">
                <a:latin typeface="Times New Roman" pitchFamily="18" charset="0"/>
                <a:cs typeface="Times New Roman" pitchFamily="18" charset="0"/>
              </a:rPr>
              <a:t> το ίδιο περιεχόμενο (βλ. </a:t>
            </a:r>
            <a:r>
              <a:rPr lang="el-GR" b="1" dirty="0" smtClean="0">
                <a:latin typeface="Times New Roman" pitchFamily="18" charset="0"/>
                <a:cs typeface="Times New Roman" pitchFamily="18" charset="0"/>
              </a:rPr>
              <a:t>άρθρο 107 παρ. 3 σε συνδυασμό με άρθρο 349 </a:t>
            </a:r>
            <a:r>
              <a:rPr lang="el-GR" b="1" dirty="0" err="1" smtClean="0">
                <a:latin typeface="Times New Roman" pitchFamily="18" charset="0"/>
                <a:cs typeface="Times New Roman" pitchFamily="18" charset="0"/>
              </a:rPr>
              <a:t>ΣυνθΛΕΕ</a:t>
            </a:r>
            <a:r>
              <a:rPr lang="el-GR" dirty="0" smtClean="0">
                <a:latin typeface="Times New Roman" pitchFamily="18" charset="0"/>
                <a:cs typeface="Times New Roman" pitchFamily="18" charset="0"/>
              </a:rPr>
              <a:t>). </a:t>
            </a:r>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6632"/>
            <a:ext cx="8229600" cy="144016"/>
          </a:xfrm>
        </p:spPr>
        <p:txBody>
          <a:bodyPr>
            <a:normAutofit fontScale="90000"/>
          </a:bodyPr>
          <a:lstStyle/>
          <a:p>
            <a:endParaRPr lang="el-GR" dirty="0"/>
          </a:p>
        </p:txBody>
      </p:sp>
      <p:sp>
        <p:nvSpPr>
          <p:cNvPr id="3" name="2 - Θέση περιεχομένου"/>
          <p:cNvSpPr>
            <a:spLocks noGrp="1"/>
          </p:cNvSpPr>
          <p:nvPr>
            <p:ph idx="1"/>
          </p:nvPr>
        </p:nvSpPr>
        <p:spPr>
          <a:xfrm>
            <a:off x="457200" y="548680"/>
            <a:ext cx="8229600" cy="6048672"/>
          </a:xfrm>
        </p:spPr>
        <p:txBody>
          <a:bodyPr>
            <a:normAutofit fontScale="62500" lnSpcReduction="20000"/>
          </a:bodyPr>
          <a:lstStyle/>
          <a:p>
            <a:pPr algn="just">
              <a:lnSpc>
                <a:spcPct val="120000"/>
              </a:lnSpc>
            </a:pPr>
            <a:r>
              <a:rPr lang="el-GR" dirty="0" smtClean="0">
                <a:latin typeface="Times New Roman" pitchFamily="18" charset="0"/>
                <a:cs typeface="Times New Roman" pitchFamily="18" charset="0"/>
              </a:rPr>
              <a:t>Τρίτη διάταξη ήταν το </a:t>
            </a:r>
            <a:r>
              <a:rPr lang="el-GR" b="1" dirty="0" smtClean="0">
                <a:latin typeface="Times New Roman" pitchFamily="18" charset="0"/>
                <a:cs typeface="Times New Roman" pitchFamily="18" charset="0"/>
              </a:rPr>
              <a:t>άρθρο ΙΙΙ-246 του Σχεδίου Συνταγματικής Συνθήκης</a:t>
            </a:r>
            <a:r>
              <a:rPr lang="el-GR" dirty="0" smtClean="0">
                <a:latin typeface="Times New Roman" pitchFamily="18" charset="0"/>
                <a:cs typeface="Times New Roman" pitchFamily="18" charset="0"/>
              </a:rPr>
              <a:t> που αφορά στα διευρωπαϊκά δίκτυα, σε αντικατάσταση του άρθρου 154 </a:t>
            </a:r>
            <a:r>
              <a:rPr lang="el-GR" dirty="0" err="1" smtClean="0">
                <a:latin typeface="Times New Roman" pitchFamily="18" charset="0"/>
                <a:cs typeface="Times New Roman" pitchFamily="18" charset="0"/>
              </a:rPr>
              <a:t>ΣυνθΕΚ</a:t>
            </a:r>
            <a:r>
              <a:rPr lang="el-GR" dirty="0" smtClean="0">
                <a:latin typeface="Times New Roman" pitchFamily="18" charset="0"/>
                <a:cs typeface="Times New Roman" pitchFamily="18" charset="0"/>
              </a:rPr>
              <a:t>. Το νέο άρθρο επαναλάμβανε την υφιστάμενη διατύπωση κάνοντας ειδική μνεία στη σύνδεση των διευρωπαϊκών δικτύων με τις νησιωτικές περιοχές ως εξής: «</a:t>
            </a:r>
            <a:r>
              <a:rPr lang="el-GR" i="1" dirty="0" smtClean="0">
                <a:latin typeface="Times New Roman" pitchFamily="18" charset="0"/>
                <a:cs typeface="Times New Roman" pitchFamily="18" charset="0"/>
              </a:rPr>
              <a:t>στο πλαίσιο συστήματος ανοιχτών και ανταγωνιστικών αγορών, η δράση της Ένωσης αποσκοπεί στη προώθηση της διασύνδεσης και της </a:t>
            </a:r>
            <a:r>
              <a:rPr lang="el-GR" i="1" dirty="0" err="1" smtClean="0">
                <a:latin typeface="Times New Roman" pitchFamily="18" charset="0"/>
                <a:cs typeface="Times New Roman" pitchFamily="18" charset="0"/>
              </a:rPr>
              <a:t>διαλειτουργικότητας</a:t>
            </a:r>
            <a:r>
              <a:rPr lang="el-GR" i="1" dirty="0" smtClean="0">
                <a:latin typeface="Times New Roman" pitchFamily="18" charset="0"/>
                <a:cs typeface="Times New Roman" pitchFamily="18" charset="0"/>
              </a:rPr>
              <a:t> των εθνικών δικτύων, καθώς και της πρόσβασης στα δίκτυα αυτά. Λαμβάνεται υπόψη η </a:t>
            </a:r>
            <a:r>
              <a:rPr lang="el-GR" b="1" i="1" dirty="0" smtClean="0">
                <a:latin typeface="Times New Roman" pitchFamily="18" charset="0"/>
                <a:cs typeface="Times New Roman" pitchFamily="18" charset="0"/>
              </a:rPr>
              <a:t>ανάγκη να συνδεθούν οι νησιωτικές</a:t>
            </a:r>
            <a:r>
              <a:rPr lang="el-GR" i="1" dirty="0" smtClean="0">
                <a:latin typeface="Times New Roman" pitchFamily="18" charset="0"/>
                <a:cs typeface="Times New Roman" pitchFamily="18" charset="0"/>
              </a:rPr>
              <a:t>, οι μεσογειακές και οι περιφερειακές περιοχές με τις κεντρικές περιοχές της Ένωσης</a:t>
            </a:r>
            <a:r>
              <a:rPr lang="el-GR" dirty="0" smtClean="0">
                <a:latin typeface="Times New Roman" pitchFamily="18" charset="0"/>
                <a:cs typeface="Times New Roman" pitchFamily="18" charset="0"/>
              </a:rPr>
              <a:t>». </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dirty="0" smtClean="0">
                <a:latin typeface="Times New Roman" pitchFamily="18" charset="0"/>
                <a:cs typeface="Times New Roman" pitchFamily="18" charset="0"/>
              </a:rPr>
              <a:t>Η διατύπωση αυτή διατηρήθηκε τελικά, και με την απόρριψη του Σχεδίου Συνταγματικής Συνθήκης, στο ισχύον κείμενο </a:t>
            </a:r>
            <a:r>
              <a:rPr lang="el-GR" b="1" dirty="0" smtClean="0">
                <a:latin typeface="Times New Roman" pitchFamily="18" charset="0"/>
                <a:cs typeface="Times New Roman" pitchFamily="18" charset="0"/>
              </a:rPr>
              <a:t>του άρθρου 170 παρ. 2 </a:t>
            </a:r>
            <a:r>
              <a:rPr lang="el-GR" b="1" dirty="0" err="1" smtClean="0">
                <a:latin typeface="Times New Roman" pitchFamily="18" charset="0"/>
                <a:cs typeface="Times New Roman" pitchFamily="18" charset="0"/>
              </a:rPr>
              <a:t>ΣυνθΛΕΕ</a:t>
            </a:r>
            <a:r>
              <a:rPr lang="el-GR" b="1"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ενώ στην παρ. 1 του ίδιου άρθρου γίνεται ρητή παραπομπή στους στόχους του άρθρου 174 </a:t>
            </a:r>
            <a:r>
              <a:rPr lang="el-GR" dirty="0" err="1" smtClean="0">
                <a:latin typeface="Times New Roman" pitchFamily="18" charset="0"/>
                <a:cs typeface="Times New Roman" pitchFamily="18" charset="0"/>
              </a:rPr>
              <a:t>ΣυνθΛΕΕ</a:t>
            </a:r>
            <a:r>
              <a:rPr lang="el-GR" dirty="0" smtClean="0">
                <a:latin typeface="Times New Roman" pitchFamily="18" charset="0"/>
                <a:cs typeface="Times New Roman" pitchFamily="18" charset="0"/>
              </a:rPr>
              <a:t>. Έτσι θεσμοθετήθηκε η συμβολή της Ευρωπαϊκής Ένωσης στη σύνδεση των νησιών με την υπόλοιπη Ευρώπη μέσω της δημιουργίας και της ανάπτυξης έργων υποδομής στους τομείς των μεταφορών, των τηλεπικοινωνιών και της ενέργειας, στο πλαίσιο ενός ολοκληρωμένου σχεδιασμού παρέμβασης υπέρ των νησιών, με βάση τις διατάξεις της Συνθήκης για τη Λειτουργία της ΕΕ.  </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dirty="0" smtClean="0">
                <a:latin typeface="Times New Roman" pitchFamily="18" charset="0"/>
                <a:cs typeface="Times New Roman" pitchFamily="18" charset="0"/>
              </a:rPr>
              <a:t>Αν και τα ανωτέρω κείμενα είναι, ως προς το λεκτικό τους, αρκετά σαφή ως νομικές βάσεις σε επίπεδο πρωτογενούς δικαίου της ΕΕ, η αξιοποίηση τους δεν ανταποκρίθηκε στις προσδοκίες, ειδικά των ευρωπαίων νησιωτών. Η </a:t>
            </a:r>
            <a:r>
              <a:rPr lang="el-GR" b="1" dirty="0" smtClean="0">
                <a:latin typeface="Times New Roman" pitchFamily="18" charset="0"/>
                <a:cs typeface="Times New Roman" pitchFamily="18" charset="0"/>
              </a:rPr>
              <a:t>κανονιστική τους πυκνότητα αμφισβητήθηκε, τουλάχιστον εμπράκτως</a:t>
            </a:r>
            <a:r>
              <a:rPr lang="el-GR" dirty="0" smtClean="0">
                <a:latin typeface="Times New Roman" pitchFamily="18" charset="0"/>
                <a:cs typeface="Times New Roman" pitchFamily="18" charset="0"/>
              </a:rPr>
              <a:t>, και έτσι συχνά θεωρούνται ως ρυθμίσεις διακηρυκτικού χαρακτήρα, χωρίς επιτακτική λειτουργία.</a:t>
            </a:r>
          </a:p>
          <a:p>
            <a:pPr algn="just">
              <a:lnSpc>
                <a:spcPct val="120000"/>
              </a:lnSpc>
            </a:pPr>
            <a:endParaRPr lang="el-GR" dirty="0" smtClean="0">
              <a:latin typeface="Times New Roman" pitchFamily="18" charset="0"/>
              <a:cs typeface="Times New Roman" pitchFamily="18" charset="0"/>
            </a:endParaRPr>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6632"/>
            <a:ext cx="8229600" cy="216024"/>
          </a:xfrm>
        </p:spPr>
        <p:txBody>
          <a:bodyPr>
            <a:normAutofit fontScale="90000"/>
          </a:bodyPr>
          <a:lstStyle/>
          <a:p>
            <a:endParaRPr lang="el-GR" dirty="0"/>
          </a:p>
        </p:txBody>
      </p:sp>
      <p:sp>
        <p:nvSpPr>
          <p:cNvPr id="3" name="2 - Θέση περιεχομένου"/>
          <p:cNvSpPr>
            <a:spLocks noGrp="1"/>
          </p:cNvSpPr>
          <p:nvPr>
            <p:ph idx="1"/>
          </p:nvPr>
        </p:nvSpPr>
        <p:spPr>
          <a:xfrm>
            <a:off x="457200" y="332656"/>
            <a:ext cx="8229600" cy="6336704"/>
          </a:xfrm>
        </p:spPr>
        <p:txBody>
          <a:bodyPr>
            <a:noAutofit/>
          </a:bodyPr>
          <a:lstStyle/>
          <a:p>
            <a:pPr>
              <a:lnSpc>
                <a:spcPct val="120000"/>
              </a:lnSpc>
            </a:pPr>
            <a:r>
              <a:rPr lang="el-GR" sz="1600" dirty="0" smtClean="0">
                <a:latin typeface="Times New Roman" pitchFamily="18" charset="0"/>
                <a:cs typeface="Times New Roman" pitchFamily="18" charset="0"/>
              </a:rPr>
              <a:t>Ενδεικτική έχει υπάρξει η στάση της Ευρωπαϊκής Επιτροπής, που στην προκειμένη περίπτωση μάλλον δεν έχει δικαιώσει την ιδιότητα της ως «Φύλακας των Συνθηκών».</a:t>
            </a:r>
          </a:p>
          <a:p>
            <a:pPr>
              <a:lnSpc>
                <a:spcPct val="120000"/>
              </a:lnSpc>
            </a:pPr>
            <a:endParaRPr lang="el-GR" sz="1600" dirty="0" smtClean="0">
              <a:latin typeface="Times New Roman" pitchFamily="18" charset="0"/>
              <a:cs typeface="Times New Roman" pitchFamily="18" charset="0"/>
            </a:endParaRPr>
          </a:p>
          <a:p>
            <a:pPr algn="just">
              <a:lnSpc>
                <a:spcPct val="120000"/>
              </a:lnSpc>
            </a:pPr>
            <a:r>
              <a:rPr lang="el-GR" sz="1600" dirty="0" smtClean="0">
                <a:latin typeface="Times New Roman" pitchFamily="18" charset="0"/>
                <a:cs typeface="Times New Roman" pitchFamily="18" charset="0"/>
              </a:rPr>
              <a:t>Πιο συγκεκριμένα, η </a:t>
            </a:r>
            <a:r>
              <a:rPr lang="el-GR" sz="1600" b="1" dirty="0" smtClean="0">
                <a:latin typeface="Times New Roman" pitchFamily="18" charset="0"/>
                <a:cs typeface="Times New Roman" pitchFamily="18" charset="0"/>
              </a:rPr>
              <a:t>Ευρωπαϊκή Επιτροπή</a:t>
            </a:r>
            <a:r>
              <a:rPr lang="el-GR" sz="1600" dirty="0" smtClean="0">
                <a:latin typeface="Times New Roman" pitchFamily="18" charset="0"/>
                <a:cs typeface="Times New Roman" pitchFamily="18" charset="0"/>
              </a:rPr>
              <a:t>, στην 6</a:t>
            </a:r>
            <a:r>
              <a:rPr lang="el-GR" sz="1600" baseline="30000" dirty="0" smtClean="0">
                <a:latin typeface="Times New Roman" pitchFamily="18" charset="0"/>
                <a:cs typeface="Times New Roman" pitchFamily="18" charset="0"/>
              </a:rPr>
              <a:t>η</a:t>
            </a:r>
            <a:r>
              <a:rPr lang="el-GR" sz="1600" dirty="0" smtClean="0">
                <a:latin typeface="Times New Roman" pitchFamily="18" charset="0"/>
                <a:cs typeface="Times New Roman" pitchFamily="18" charset="0"/>
              </a:rPr>
              <a:t> Έκθεση Συνοχής (2014), </a:t>
            </a:r>
            <a:r>
              <a:rPr lang="el-GR" sz="1600" b="1" dirty="0" smtClean="0">
                <a:latin typeface="Times New Roman" pitchFamily="18" charset="0"/>
                <a:cs typeface="Times New Roman" pitchFamily="18" charset="0"/>
              </a:rPr>
              <a:t>αμφισβήτησε το ότι γεωγραφικά χαρακτηριστικά όπως η </a:t>
            </a:r>
            <a:r>
              <a:rPr lang="el-GR" sz="1600" b="1" dirty="0" err="1" smtClean="0">
                <a:latin typeface="Times New Roman" pitchFamily="18" charset="0"/>
                <a:cs typeface="Times New Roman" pitchFamily="18" charset="0"/>
              </a:rPr>
              <a:t>νησιωτικότητα</a:t>
            </a:r>
            <a:r>
              <a:rPr lang="el-GR" sz="1600" b="1" dirty="0" smtClean="0">
                <a:latin typeface="Times New Roman" pitchFamily="18" charset="0"/>
                <a:cs typeface="Times New Roman" pitchFamily="18" charset="0"/>
              </a:rPr>
              <a:t>, με τις αδυναμίες που αυτά συνεπάγονται, αποτελούν επαρκή αιτιολογική βάση για ειδική χρηματοδότηση, καθώς αυτές οι αδυναμίες αποτελούν ταυτόχρονα και κίνητρα ανάπτυξης</a:t>
            </a:r>
            <a:r>
              <a:rPr lang="el-GR" sz="1600" dirty="0" smtClean="0">
                <a:latin typeface="Times New Roman" pitchFamily="18" charset="0"/>
                <a:cs typeface="Times New Roman" pitchFamily="18" charset="0"/>
              </a:rPr>
              <a:t>, και για αυτό το λόγο τα χρηματοδοτικά εργαλεία εστιάζουν σε ανθρωπογενείς δράσεις ανάπτυξης παρά σε δράσεις </a:t>
            </a:r>
            <a:r>
              <a:rPr lang="el-GR" sz="1600" dirty="0" err="1" smtClean="0">
                <a:latin typeface="Times New Roman" pitchFamily="18" charset="0"/>
                <a:cs typeface="Times New Roman" pitchFamily="18" charset="0"/>
              </a:rPr>
              <a:t>απομείωσης</a:t>
            </a:r>
            <a:r>
              <a:rPr lang="el-GR" sz="1600" dirty="0" smtClean="0">
                <a:latin typeface="Times New Roman" pitchFamily="18" charset="0"/>
                <a:cs typeface="Times New Roman" pitchFamily="18" charset="0"/>
              </a:rPr>
              <a:t> επιπτώσεων φυσικών μειονεξιών των περιοχών. </a:t>
            </a:r>
          </a:p>
          <a:p>
            <a:pPr algn="just">
              <a:lnSpc>
                <a:spcPct val="120000"/>
              </a:lnSpc>
            </a:pPr>
            <a:endParaRPr lang="el-GR" sz="1600" dirty="0" smtClean="0">
              <a:latin typeface="Times New Roman" pitchFamily="18" charset="0"/>
              <a:cs typeface="Times New Roman" pitchFamily="18" charset="0"/>
            </a:endParaRPr>
          </a:p>
          <a:p>
            <a:pPr algn="just">
              <a:lnSpc>
                <a:spcPct val="120000"/>
              </a:lnSpc>
            </a:pPr>
            <a:r>
              <a:rPr lang="el-GR" sz="1600" dirty="0" smtClean="0">
                <a:latin typeface="Times New Roman" pitchFamily="18" charset="0"/>
                <a:cs typeface="Times New Roman" pitchFamily="18" charset="0"/>
              </a:rPr>
              <a:t>Τη θέση αυτή η Επιτροπή δεν την έχει μεταβάλει </a:t>
            </a:r>
            <a:r>
              <a:rPr lang="el-GR" sz="1600" dirty="0" err="1" smtClean="0">
                <a:latin typeface="Times New Roman" pitchFamily="18" charset="0"/>
                <a:cs typeface="Times New Roman" pitchFamily="18" charset="0"/>
              </a:rPr>
              <a:t>εως</a:t>
            </a:r>
            <a:r>
              <a:rPr lang="el-GR" sz="1600" dirty="0" smtClean="0">
                <a:latin typeface="Times New Roman" pitchFamily="18" charset="0"/>
                <a:cs typeface="Times New Roman" pitchFamily="18" charset="0"/>
              </a:rPr>
              <a:t> σήμερα, κάτι που καταδεικνύεται από την άρνηση της να δεχθεί τη χρήση άλλου τρόπου (δείκτη) μέτρησης της οικονομικής μεγέθυνσης στις νησιωτικές περιοχές, παρά το γεγονός ότι αποδεικνύεται όλο και πιο συχνά πως η αποκλειστική χρήση του ΑΕΠ δεν αποτελεί ασφαλή επιλογή για εξαγωγή συμπερασμάτων.</a:t>
            </a:r>
            <a:endParaRPr lang="el-GR" sz="1600" dirty="0" smtClean="0"/>
          </a:p>
          <a:p>
            <a:pPr algn="just">
              <a:lnSpc>
                <a:spcPct val="120000"/>
              </a:lnSpc>
            </a:pPr>
            <a:endParaRPr lang="el-GR" sz="1600" dirty="0" smtClean="0">
              <a:latin typeface="Times New Roman" pitchFamily="18" charset="0"/>
              <a:cs typeface="Times New Roman" pitchFamily="18" charset="0"/>
            </a:endParaRPr>
          </a:p>
          <a:p>
            <a:pPr algn="just">
              <a:lnSpc>
                <a:spcPct val="120000"/>
              </a:lnSpc>
            </a:pPr>
            <a:r>
              <a:rPr lang="el-GR" sz="1600" dirty="0" smtClean="0">
                <a:latin typeface="Times New Roman" pitchFamily="18" charset="0"/>
                <a:cs typeface="Times New Roman" pitchFamily="18" charset="0"/>
              </a:rPr>
              <a:t>Σε κάθε περίπτωση πάντως και η Ευρωπαϊκή Επιτροπή, στην ίδια Έκθεση (6</a:t>
            </a:r>
            <a:r>
              <a:rPr lang="el-GR" sz="1600" baseline="30000" dirty="0" smtClean="0">
                <a:latin typeface="Times New Roman" pitchFamily="18" charset="0"/>
                <a:cs typeface="Times New Roman" pitchFamily="18" charset="0"/>
              </a:rPr>
              <a:t>η</a:t>
            </a:r>
            <a:r>
              <a:rPr lang="el-GR" sz="1600" dirty="0" smtClean="0">
                <a:latin typeface="Times New Roman" pitchFamily="18" charset="0"/>
                <a:cs typeface="Times New Roman" pitchFamily="18" charset="0"/>
              </a:rPr>
              <a:t> Έκθεση Συνοχής-2014),  αναγνωρίζει την ανάγκη διαμόρφωσης μιας ολοκληρωμένης πολιτικής για τις περιοχές με ιδιαίτερα χαρακτηριστικά, όπως οι νησιωτικές, που πρέπει να λαμβάνει </a:t>
            </a:r>
            <a:r>
              <a:rPr lang="el-GR" sz="1600" dirty="0" err="1" smtClean="0">
                <a:latin typeface="Times New Roman" pitchFamily="18" charset="0"/>
                <a:cs typeface="Times New Roman" pitchFamily="18" charset="0"/>
              </a:rPr>
              <a:t>υπόψιν</a:t>
            </a:r>
            <a:r>
              <a:rPr lang="el-GR" sz="1600" dirty="0" smtClean="0">
                <a:latin typeface="Times New Roman" pitchFamily="18" charset="0"/>
                <a:cs typeface="Times New Roman" pitchFamily="18" charset="0"/>
              </a:rPr>
              <a:t> </a:t>
            </a:r>
            <a:r>
              <a:rPr lang="el-GR" sz="1600" b="1" dirty="0" smtClean="0">
                <a:latin typeface="Times New Roman" pitchFamily="18" charset="0"/>
                <a:cs typeface="Times New Roman" pitchFamily="18" charset="0"/>
              </a:rPr>
              <a:t>τρεις συντελεστές υστέρησης της αναπτυξιακής δυναμικής </a:t>
            </a:r>
            <a:r>
              <a:rPr lang="el-GR" sz="1600" dirty="0" smtClean="0">
                <a:latin typeface="Times New Roman" pitchFamily="18" charset="0"/>
                <a:cs typeface="Times New Roman" pitchFamily="18" charset="0"/>
              </a:rPr>
              <a:t>αυτών των περιοχών: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214314"/>
          </a:xfrm>
        </p:spPr>
        <p:txBody>
          <a:bodyPr>
            <a:normAutofit fontScale="90000"/>
          </a:bodyPr>
          <a:lstStyle/>
          <a:p>
            <a:endParaRPr lang="el-GR" dirty="0"/>
          </a:p>
        </p:txBody>
      </p:sp>
      <p:sp>
        <p:nvSpPr>
          <p:cNvPr id="3" name="2 - Θέση περιεχομένου"/>
          <p:cNvSpPr>
            <a:spLocks noGrp="1"/>
          </p:cNvSpPr>
          <p:nvPr>
            <p:ph idx="1"/>
          </p:nvPr>
        </p:nvSpPr>
        <p:spPr>
          <a:xfrm>
            <a:off x="457200" y="0"/>
            <a:ext cx="8229600" cy="6741368"/>
          </a:xfrm>
        </p:spPr>
        <p:txBody>
          <a:bodyPr>
            <a:normAutofit fontScale="62500" lnSpcReduction="20000"/>
          </a:bodyPr>
          <a:lstStyle/>
          <a:p>
            <a:pPr algn="just">
              <a:lnSpc>
                <a:spcPct val="120000"/>
              </a:lnSpc>
            </a:pPr>
            <a:r>
              <a:rPr lang="el-GR" dirty="0" smtClean="0">
                <a:latin typeface="Times New Roman" pitchFamily="18" charset="0"/>
                <a:cs typeface="Times New Roman" pitchFamily="18" charset="0"/>
              </a:rPr>
              <a:t>Α) Η </a:t>
            </a:r>
            <a:r>
              <a:rPr lang="el-GR" b="1" dirty="0" smtClean="0">
                <a:latin typeface="Times New Roman" pitchFamily="18" charset="0"/>
                <a:cs typeface="Times New Roman" pitchFamily="18" charset="0"/>
              </a:rPr>
              <a:t>ύπαρξη φυσικών εμποδίων </a:t>
            </a:r>
            <a:r>
              <a:rPr lang="el-GR" dirty="0" smtClean="0">
                <a:latin typeface="Times New Roman" pitchFamily="18" charset="0"/>
                <a:cs typeface="Times New Roman" pitchFamily="18" charset="0"/>
              </a:rPr>
              <a:t>που απορρέουν από τη νησιωτική φύση των περιοχών αυτών δημιουργούν ιδιαίτερα απαιτητικές και δύσκολες συνθήκες όχι μόνο για την επιχειρηματικότητα ως βασικό πυρήνα της πραγματικής οικονομίας αλλά και για την απλή καθημερινή διαβίωση των νησιωτών. </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dirty="0" smtClean="0">
                <a:latin typeface="Times New Roman" pitchFamily="18" charset="0"/>
                <a:cs typeface="Times New Roman" pitchFamily="18" charset="0"/>
              </a:rPr>
              <a:t>Β) Οι </a:t>
            </a:r>
            <a:r>
              <a:rPr lang="el-GR" b="1" dirty="0" smtClean="0">
                <a:latin typeface="Times New Roman" pitchFamily="18" charset="0"/>
                <a:cs typeface="Times New Roman" pitchFamily="18" charset="0"/>
              </a:rPr>
              <a:t>ανθρωπογενείς παρεμβάσεις </a:t>
            </a:r>
            <a:r>
              <a:rPr lang="el-GR" dirty="0" smtClean="0">
                <a:latin typeface="Times New Roman" pitchFamily="18" charset="0"/>
                <a:cs typeface="Times New Roman" pitchFamily="18" charset="0"/>
              </a:rPr>
              <a:t>που συνίστανται συνήθως σε πολιτικές επιλογές και οικονομικές ενέργειες σε ευρωπαϊκό, εθνικό και περιφερειακό επίπεδο, στην δημόσια και στην ιδιωτική σφαίρα, διαμορφώνουν ένα πολύ ασφυκτικό περιβάλλον για τη ζωή στα νησιά, δημιουργώντας αρνητικές επιβαρύνσεις στις νησιωτικές περιοχές. </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dirty="0" smtClean="0">
                <a:latin typeface="Times New Roman" pitchFamily="18" charset="0"/>
                <a:cs typeface="Times New Roman" pitchFamily="18" charset="0"/>
              </a:rPr>
              <a:t>Γ) </a:t>
            </a:r>
            <a:r>
              <a:rPr lang="el-GR" b="1" dirty="0" smtClean="0">
                <a:latin typeface="Times New Roman" pitchFamily="18" charset="0"/>
                <a:cs typeface="Times New Roman" pitchFamily="18" charset="0"/>
              </a:rPr>
              <a:t>Οι εξελίξεις στο διεθνές οικονομικό και όχι μόνο περιβάλλον και την ευρύτερη επιχειρηματική δραστηριότητα</a:t>
            </a:r>
            <a:r>
              <a:rPr lang="el-GR" dirty="0" smtClean="0">
                <a:latin typeface="Times New Roman" pitchFamily="18" charset="0"/>
                <a:cs typeface="Times New Roman" pitchFamily="18" charset="0"/>
              </a:rPr>
              <a:t>, έχουν δραματική επίπτωση στην προσπάθεια των νησιωτών να αυξήσουν το διαθέσιμο εισόδημα τους και να βελτιώσουν το επίπεδο διαβίωσης τους. </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dirty="0" smtClean="0">
                <a:latin typeface="Times New Roman" pitchFamily="18" charset="0"/>
                <a:cs typeface="Times New Roman" pitchFamily="18" charset="0"/>
              </a:rPr>
              <a:t>Παρόλα αυτά, καταγράφεται ένα </a:t>
            </a:r>
            <a:r>
              <a:rPr lang="el-GR" b="1" dirty="0" smtClean="0">
                <a:latin typeface="Times New Roman" pitchFamily="18" charset="0"/>
                <a:cs typeface="Times New Roman" pitchFamily="18" charset="0"/>
              </a:rPr>
              <a:t>σημαντικό έλλειμμα πολιτικής βούλησης </a:t>
            </a:r>
            <a:r>
              <a:rPr lang="el-GR" dirty="0" smtClean="0">
                <a:latin typeface="Times New Roman" pitchFamily="18" charset="0"/>
                <a:cs typeface="Times New Roman" pitchFamily="18" charset="0"/>
              </a:rPr>
              <a:t>να αναληφθούν </a:t>
            </a:r>
            <a:r>
              <a:rPr lang="el-GR" dirty="0" err="1" smtClean="0">
                <a:latin typeface="Times New Roman" pitchFamily="18" charset="0"/>
                <a:cs typeface="Times New Roman" pitchFamily="18" charset="0"/>
              </a:rPr>
              <a:t>στοχευμένες</a:t>
            </a:r>
            <a:r>
              <a:rPr lang="el-GR" dirty="0" smtClean="0">
                <a:latin typeface="Times New Roman" pitchFamily="18" charset="0"/>
                <a:cs typeface="Times New Roman" pitchFamily="18" charset="0"/>
              </a:rPr>
              <a:t> δράσεις υπέρ των νησιωτικών περιοχών, </a:t>
            </a:r>
            <a:r>
              <a:rPr lang="el-GR" b="1" dirty="0" smtClean="0">
                <a:latin typeface="Times New Roman" pitchFamily="18" charset="0"/>
                <a:cs typeface="Times New Roman" pitchFamily="18" charset="0"/>
              </a:rPr>
              <a:t>ειδικά σε επίπεδο ΕΕ</a:t>
            </a:r>
            <a:r>
              <a:rPr lang="el-GR" dirty="0" smtClean="0">
                <a:latin typeface="Times New Roman" pitchFamily="18" charset="0"/>
                <a:cs typeface="Times New Roman" pitchFamily="18" charset="0"/>
              </a:rPr>
              <a:t>, ιδίως στην περίοδο της οικονομικής κρίσης, αλλά και μετά από αυτήν. Και συχνά </a:t>
            </a:r>
            <a:r>
              <a:rPr lang="el-GR" b="1" dirty="0" smtClean="0">
                <a:latin typeface="Times New Roman" pitchFamily="18" charset="0"/>
                <a:cs typeface="Times New Roman" pitchFamily="18" charset="0"/>
              </a:rPr>
              <a:t>βασικό στοιχείο στην αιτιολογική επιχειρηματολογία</a:t>
            </a:r>
            <a:r>
              <a:rPr lang="el-GR" dirty="0" smtClean="0">
                <a:latin typeface="Times New Roman" pitchFamily="18" charset="0"/>
                <a:cs typeface="Times New Roman" pitchFamily="18" charset="0"/>
              </a:rPr>
              <a:t> αυτής της κατάστασης είναι η </a:t>
            </a:r>
            <a:r>
              <a:rPr lang="el-GR" b="1" dirty="0" smtClean="0">
                <a:latin typeface="Times New Roman" pitchFamily="18" charset="0"/>
                <a:cs typeface="Times New Roman" pitchFamily="18" charset="0"/>
              </a:rPr>
              <a:t>ασάφεια</a:t>
            </a:r>
            <a:r>
              <a:rPr lang="el-GR" dirty="0" smtClean="0">
                <a:latin typeface="Times New Roman" pitchFamily="18" charset="0"/>
                <a:cs typeface="Times New Roman" pitchFamily="18" charset="0"/>
              </a:rPr>
              <a:t>, η </a:t>
            </a:r>
            <a:r>
              <a:rPr lang="el-GR" b="1" dirty="0" smtClean="0">
                <a:latin typeface="Times New Roman" pitchFamily="18" charset="0"/>
                <a:cs typeface="Times New Roman" pitchFamily="18" charset="0"/>
              </a:rPr>
              <a:t>χαμηλή κανονιστική πυκνότητα</a:t>
            </a:r>
            <a:r>
              <a:rPr lang="el-GR" dirty="0" smtClean="0">
                <a:latin typeface="Times New Roman" pitchFamily="18" charset="0"/>
                <a:cs typeface="Times New Roman" pitchFamily="18" charset="0"/>
              </a:rPr>
              <a:t>, ο </a:t>
            </a:r>
            <a:r>
              <a:rPr lang="el-GR" b="1" dirty="0" err="1" smtClean="0">
                <a:latin typeface="Times New Roman" pitchFamily="18" charset="0"/>
                <a:cs typeface="Times New Roman" pitchFamily="18" charset="0"/>
              </a:rPr>
              <a:t>παρακολουθηματικός</a:t>
            </a:r>
            <a:r>
              <a:rPr lang="el-GR" b="1" dirty="0" smtClean="0">
                <a:latin typeface="Times New Roman" pitchFamily="18" charset="0"/>
                <a:cs typeface="Times New Roman" pitchFamily="18" charset="0"/>
              </a:rPr>
              <a:t> χαρακτήρας</a:t>
            </a:r>
            <a:r>
              <a:rPr lang="el-GR" dirty="0" smtClean="0">
                <a:latin typeface="Times New Roman" pitchFamily="18" charset="0"/>
                <a:cs typeface="Times New Roman" pitchFamily="18" charset="0"/>
              </a:rPr>
              <a:t> των σχετικών νομικών διατάξεων. </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dirty="0" smtClean="0">
                <a:latin typeface="Times New Roman" pitchFamily="18" charset="0"/>
                <a:cs typeface="Times New Roman" pitchFamily="18" charset="0"/>
              </a:rPr>
              <a:t> </a:t>
            </a:r>
            <a:r>
              <a:rPr lang="el-GR" sz="2800" dirty="0" smtClean="0">
                <a:latin typeface="Times New Roman" pitchFamily="18" charset="0"/>
                <a:cs typeface="Times New Roman" pitchFamily="18" charset="0"/>
              </a:rPr>
              <a:t>Όπως και στην περίπτωση της ελληνικής συνταγματικής ρύθμισης, έτσι και στην ΕΕ, η </a:t>
            </a:r>
            <a:r>
              <a:rPr lang="el-GR" sz="2800" b="1" dirty="0" smtClean="0">
                <a:latin typeface="Times New Roman" pitchFamily="18" charset="0"/>
                <a:cs typeface="Times New Roman" pitchFamily="18" charset="0"/>
              </a:rPr>
              <a:t>νομολογία</a:t>
            </a:r>
            <a:r>
              <a:rPr lang="el-GR" sz="2800" dirty="0" smtClean="0">
                <a:latin typeface="Times New Roman" pitchFamily="18" charset="0"/>
                <a:cs typeface="Times New Roman" pitchFamily="18" charset="0"/>
              </a:rPr>
              <a:t> δεν έχει ακόμη αξιοποιήσει κάποια ευκαιρία για να ερμηνεύσει το περιεχόμενο των διατάξεων των Συνθηκών για τα νησιά, και ιδίως του άρθρου 174 ΣΛΕΕ. </a:t>
            </a:r>
            <a:endParaRPr lang="el-GR" dirty="0" smtClean="0">
              <a:latin typeface="Times New Roman" pitchFamily="18" charset="0"/>
              <a:cs typeface="Times New Roman" pitchFamily="18" charset="0"/>
            </a:endParaRPr>
          </a:p>
          <a:p>
            <a:endParaRPr lang="el-GR" dirty="0" smtClean="0"/>
          </a:p>
          <a:p>
            <a:endParaRPr lang="en-US" dirty="0" smtClean="0"/>
          </a:p>
          <a:p>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6632"/>
            <a:ext cx="8229600" cy="144016"/>
          </a:xfrm>
        </p:spPr>
        <p:txBody>
          <a:bodyPr>
            <a:normAutofit fontScale="90000"/>
          </a:bodyPr>
          <a:lstStyle/>
          <a:p>
            <a:endParaRPr lang="el-GR" dirty="0"/>
          </a:p>
        </p:txBody>
      </p:sp>
      <p:sp>
        <p:nvSpPr>
          <p:cNvPr id="3" name="2 - Θέση περιεχομένου"/>
          <p:cNvSpPr>
            <a:spLocks noGrp="1"/>
          </p:cNvSpPr>
          <p:nvPr>
            <p:ph idx="1"/>
          </p:nvPr>
        </p:nvSpPr>
        <p:spPr>
          <a:xfrm>
            <a:off x="457200" y="0"/>
            <a:ext cx="8229600" cy="6741368"/>
          </a:xfrm>
        </p:spPr>
        <p:txBody>
          <a:bodyPr>
            <a:normAutofit fontScale="55000" lnSpcReduction="20000"/>
          </a:bodyPr>
          <a:lstStyle/>
          <a:p>
            <a:pPr>
              <a:lnSpc>
                <a:spcPct val="120000"/>
              </a:lnSpc>
            </a:pPr>
            <a:endParaRPr lang="el-GR" sz="2900" dirty="0" smtClean="0">
              <a:latin typeface="Times New Roman" pitchFamily="18" charset="0"/>
              <a:cs typeface="Times New Roman" pitchFamily="18" charset="0"/>
            </a:endParaRPr>
          </a:p>
          <a:p>
            <a:pPr>
              <a:lnSpc>
                <a:spcPct val="120000"/>
              </a:lnSpc>
            </a:pPr>
            <a:r>
              <a:rPr lang="el-GR" sz="2900" dirty="0" smtClean="0">
                <a:latin typeface="Times New Roman" pitchFamily="18" charset="0"/>
                <a:cs typeface="Times New Roman" pitchFamily="18" charset="0"/>
              </a:rPr>
              <a:t>Σε μια σχετικά πρόσφατη (</a:t>
            </a:r>
            <a:r>
              <a:rPr lang="el-GR" sz="2900" dirty="0" err="1" smtClean="0">
                <a:latin typeface="Times New Roman" pitchFamily="18" charset="0"/>
                <a:cs typeface="Times New Roman" pitchFamily="18" charset="0"/>
              </a:rPr>
              <a:t>δημοσ</a:t>
            </a:r>
            <a:r>
              <a:rPr lang="el-GR" sz="2900" dirty="0" smtClean="0">
                <a:latin typeface="Times New Roman" pitchFamily="18" charset="0"/>
                <a:cs typeface="Times New Roman" pitchFamily="18" charset="0"/>
              </a:rPr>
              <a:t>. 10.5.2016) απόφαση του το ΔΕΕ, σε υπόθεση με άλλο κύριο αντικείμενο (νομιμότητα νομοθετικής πρωτοβουλίας πολιτών της ΕΕ), μελέτησε τις διατάξεις του άρθρου 174 ΣΛΕΕ και διέγνωσε τα εξής (βλ. </a:t>
            </a:r>
            <a:r>
              <a:rPr lang="el-GR" sz="2900" b="1" dirty="0" smtClean="0">
                <a:latin typeface="Times New Roman" pitchFamily="18" charset="0"/>
                <a:cs typeface="Times New Roman" pitchFamily="18" charset="0"/>
              </a:rPr>
              <a:t>Υποθ. Τ-529/2013</a:t>
            </a:r>
            <a:r>
              <a:rPr lang="el-GR" sz="2900" dirty="0" smtClean="0">
                <a:latin typeface="Times New Roman" pitchFamily="18" charset="0"/>
                <a:cs typeface="Times New Roman" pitchFamily="18" charset="0"/>
              </a:rPr>
              <a:t>, σκέψεις 69, 78 και 86): </a:t>
            </a:r>
          </a:p>
          <a:p>
            <a:pPr>
              <a:lnSpc>
                <a:spcPct val="120000"/>
              </a:lnSpc>
            </a:pPr>
            <a:endParaRPr lang="el-GR" sz="2900" dirty="0" smtClean="0">
              <a:latin typeface="Times New Roman" pitchFamily="18" charset="0"/>
              <a:cs typeface="Times New Roman" pitchFamily="18" charset="0"/>
            </a:endParaRPr>
          </a:p>
          <a:p>
            <a:pPr algn="just">
              <a:lnSpc>
                <a:spcPct val="120000"/>
              </a:lnSpc>
            </a:pPr>
            <a:r>
              <a:rPr lang="el-GR" sz="2900" dirty="0" smtClean="0">
                <a:latin typeface="Times New Roman" pitchFamily="18" charset="0"/>
                <a:cs typeface="Times New Roman" pitchFamily="18" charset="0"/>
              </a:rPr>
              <a:t>Οι διατάξεις αυτές παρέχουν στον νομοθέτη της Ένωσης «</a:t>
            </a:r>
            <a:r>
              <a:rPr lang="el-GR" sz="2900" b="1" i="1" dirty="0" smtClean="0">
                <a:latin typeface="Times New Roman" pitchFamily="18" charset="0"/>
                <a:cs typeface="Times New Roman" pitchFamily="18" charset="0"/>
              </a:rPr>
              <a:t>μόνον την εξουσία </a:t>
            </a:r>
            <a:r>
              <a:rPr lang="el-GR" sz="2900" i="1" u="sng" dirty="0" smtClean="0">
                <a:latin typeface="Times New Roman" pitchFamily="18" charset="0"/>
                <a:cs typeface="Times New Roman" pitchFamily="18" charset="0"/>
              </a:rPr>
              <a:t>(</a:t>
            </a:r>
            <a:r>
              <a:rPr lang="el-GR" sz="2900" u="sng" dirty="0" smtClean="0">
                <a:latin typeface="Times New Roman" pitchFamily="18" charset="0"/>
                <a:cs typeface="Times New Roman" pitchFamily="18" charset="0"/>
              </a:rPr>
              <a:t>σημ. όχι υποχρέωση) </a:t>
            </a:r>
            <a:r>
              <a:rPr lang="el-GR" sz="2900" b="1" i="1" dirty="0" smtClean="0">
                <a:latin typeface="Times New Roman" pitchFamily="18" charset="0"/>
                <a:cs typeface="Times New Roman" pitchFamily="18" charset="0"/>
              </a:rPr>
              <a:t>να θεσπίζει μέτρα</a:t>
            </a:r>
            <a:r>
              <a:rPr lang="el-GR" sz="2900" b="1" dirty="0" smtClean="0">
                <a:latin typeface="Times New Roman" pitchFamily="18" charset="0"/>
                <a:cs typeface="Times New Roman" pitchFamily="18" charset="0"/>
              </a:rPr>
              <a:t>» </a:t>
            </a:r>
            <a:r>
              <a:rPr lang="el-GR" sz="2900" dirty="0" smtClean="0">
                <a:latin typeface="Times New Roman" pitchFamily="18" charset="0"/>
                <a:cs typeface="Times New Roman" pitchFamily="18" charset="0"/>
              </a:rPr>
              <a:t>για την προαγωγή της αρμονικής αναπτύξεως του συνόλου της Ένωσης και ιδίως για τη μείωση των διαφορών μεταξύ των επιπέδων ανάπτυξης των διαφόρων περιοχών και τη μείωση της καθυστέρησης των πλέον μειονεκτικών περιοχών, αποδίδοντας, συναφώς, ιδιαίτερη προσοχή στις αγροτικές περιοχές, τις περιοχές στις οποίες συντελείται βιομηχανική μετάβαση και τις περιοχές που πλήττονται από σοβαρά και μόνιμα φυσικά ή δημογραφικά προβλήματα, όπως οι υπερβόρειες περιοχές που είναι ιδιαίτερα αραιοκατοικημένες και οι </a:t>
            </a:r>
            <a:r>
              <a:rPr lang="el-GR" sz="2900" b="1" dirty="0" smtClean="0">
                <a:latin typeface="Times New Roman" pitchFamily="18" charset="0"/>
                <a:cs typeface="Times New Roman" pitchFamily="18" charset="0"/>
              </a:rPr>
              <a:t>νησιωτικές</a:t>
            </a:r>
            <a:r>
              <a:rPr lang="el-GR" sz="2900" dirty="0" smtClean="0">
                <a:latin typeface="Times New Roman" pitchFamily="18" charset="0"/>
                <a:cs typeface="Times New Roman" pitchFamily="18" charset="0"/>
              </a:rPr>
              <a:t>, διασυνοριακές και ορεινές περιοχές.</a:t>
            </a:r>
          </a:p>
          <a:p>
            <a:pPr>
              <a:lnSpc>
                <a:spcPct val="120000"/>
              </a:lnSpc>
            </a:pPr>
            <a:endParaRPr lang="el-GR" sz="2900" dirty="0" smtClean="0">
              <a:latin typeface="Times New Roman" pitchFamily="18" charset="0"/>
              <a:cs typeface="Times New Roman" pitchFamily="18" charset="0"/>
            </a:endParaRPr>
          </a:p>
          <a:p>
            <a:pPr algn="just" fontAlgn="base">
              <a:lnSpc>
                <a:spcPct val="120000"/>
              </a:lnSpc>
            </a:pPr>
            <a:r>
              <a:rPr lang="el-GR" sz="2900" dirty="0" smtClean="0">
                <a:latin typeface="Times New Roman" pitchFamily="18" charset="0"/>
                <a:cs typeface="Times New Roman" pitchFamily="18" charset="0"/>
              </a:rPr>
              <a:t>Ειδικά στο τρίτο εδάφιο του άρθρου  174 ΣΛΕΕ καταγράφεται, κατά το ΔΕΕ, η «</a:t>
            </a:r>
            <a:r>
              <a:rPr lang="el-GR" sz="2900" i="1" dirty="0" smtClean="0">
                <a:latin typeface="Times New Roman" pitchFamily="18" charset="0"/>
                <a:cs typeface="Times New Roman" pitchFamily="18" charset="0"/>
              </a:rPr>
              <a:t>διαπίστωση</a:t>
            </a:r>
            <a:r>
              <a:rPr lang="el-GR" sz="2900" dirty="0" smtClean="0">
                <a:latin typeface="Times New Roman" pitchFamily="18" charset="0"/>
                <a:cs typeface="Times New Roman" pitchFamily="18" charset="0"/>
              </a:rPr>
              <a:t>» ότι </a:t>
            </a:r>
            <a:r>
              <a:rPr lang="el-GR" sz="2900" b="1" dirty="0" smtClean="0">
                <a:latin typeface="Times New Roman" pitchFamily="18" charset="0"/>
                <a:cs typeface="Times New Roman" pitchFamily="18" charset="0"/>
              </a:rPr>
              <a:t>οι νησιωτικές</a:t>
            </a:r>
            <a:r>
              <a:rPr lang="el-GR" sz="2900" dirty="0" smtClean="0">
                <a:latin typeface="Times New Roman" pitchFamily="18" charset="0"/>
                <a:cs typeface="Times New Roman" pitchFamily="18" charset="0"/>
              </a:rPr>
              <a:t>, διασυνοριακές και ορεινές </a:t>
            </a:r>
            <a:r>
              <a:rPr lang="el-GR" sz="2900" b="1" dirty="0" smtClean="0">
                <a:latin typeface="Times New Roman" pitchFamily="18" charset="0"/>
                <a:cs typeface="Times New Roman" pitchFamily="18" charset="0"/>
              </a:rPr>
              <a:t>περιοχές πλήττονται από φυσικά ή δημογραφικά προβλήματα λόγω του νησιωτικού ή διασυνοριακού χαρακτήρα τους, του ανάγλυφου τους, της απομόνωσής τους, και του γεγονότος ότι είναι αραιοκατοικημένες έως εξαιρετικά αραιοκατοικημένες. Αυτό «</a:t>
            </a:r>
            <a:r>
              <a:rPr lang="el-GR" sz="2900" b="1" i="1" dirty="0" smtClean="0">
                <a:latin typeface="Times New Roman" pitchFamily="18" charset="0"/>
                <a:cs typeface="Times New Roman" pitchFamily="18" charset="0"/>
              </a:rPr>
              <a:t>νομιμοποιεί </a:t>
            </a:r>
            <a:r>
              <a:rPr lang="el-GR" sz="2900" u="sng" dirty="0" smtClean="0">
                <a:latin typeface="Times New Roman" pitchFamily="18" charset="0"/>
                <a:cs typeface="Times New Roman" pitchFamily="18" charset="0"/>
              </a:rPr>
              <a:t>(σημ. δεν υποχρεώνει)</a:t>
            </a:r>
            <a:r>
              <a:rPr lang="el-GR" sz="2900" b="1" i="1" dirty="0" smtClean="0">
                <a:latin typeface="Times New Roman" pitchFamily="18" charset="0"/>
                <a:cs typeface="Times New Roman" pitchFamily="18" charset="0"/>
              </a:rPr>
              <a:t> την ΕΕ να προβεί σε ειδικές ρυθμίσεις</a:t>
            </a:r>
            <a:r>
              <a:rPr lang="el-GR" sz="2900" b="1" dirty="0" smtClean="0">
                <a:latin typeface="Times New Roman" pitchFamily="18" charset="0"/>
                <a:cs typeface="Times New Roman" pitchFamily="18" charset="0"/>
              </a:rPr>
              <a:t>» όπως  π.χ. </a:t>
            </a:r>
            <a:r>
              <a:rPr lang="el-GR" sz="2900" dirty="0" smtClean="0">
                <a:latin typeface="Times New Roman" pitchFamily="18" charset="0"/>
                <a:cs typeface="Times New Roman" pitchFamily="18" charset="0"/>
              </a:rPr>
              <a:t>το </a:t>
            </a:r>
            <a:r>
              <a:rPr lang="el-GR" sz="2900" b="1" dirty="0" smtClean="0">
                <a:latin typeface="Times New Roman" pitchFamily="18" charset="0"/>
                <a:cs typeface="Times New Roman" pitchFamily="18" charset="0"/>
              </a:rPr>
              <a:t>άρθρο 121, σημείο 4, του Κανονισμού (ΕΕ) 1303/2013 για τα Διαρθρωτικά Ταμεία</a:t>
            </a:r>
            <a:r>
              <a:rPr lang="el-GR" sz="2900" dirty="0" smtClean="0">
                <a:latin typeface="Times New Roman" pitchFamily="18" charset="0"/>
                <a:cs typeface="Times New Roman" pitchFamily="18" charset="0"/>
              </a:rPr>
              <a:t> που επιτρέπει διαφοροποιημένα ποσοστά συγχρηματοδότησης, για την κάλυψη των περιοχών με σοβαρά και μόνιμα φυσικά ή δημογραφικά μειονεκτήματα όπως, μεταξύ άλλων, τα νησιωτικά κράτη μέλη επιλέξιμα για το Ταμείο Συνοχής </a:t>
            </a:r>
            <a:r>
              <a:rPr lang="el-GR" sz="2900" b="1" dirty="0" smtClean="0">
                <a:latin typeface="Times New Roman" pitchFamily="18" charset="0"/>
                <a:cs typeface="Times New Roman" pitchFamily="18" charset="0"/>
              </a:rPr>
              <a:t>και άλλα νησιά</a:t>
            </a:r>
            <a:r>
              <a:rPr lang="el-GR" sz="2900" dirty="0" smtClean="0">
                <a:latin typeface="Times New Roman" pitchFamily="18" charset="0"/>
                <a:cs typeface="Times New Roman" pitchFamily="18" charset="0"/>
              </a:rPr>
              <a:t>, με εξαίρεση τα νησιά στα οποία βρίσκεται η πρωτεύουσα ενός κράτους μέλους ή τα οποία διαθέτουν σταθερή σύνδεση με την ηπειρωτική χώρα. </a:t>
            </a:r>
          </a:p>
          <a:p>
            <a:pPr>
              <a:lnSpc>
                <a:spcPct val="120000"/>
              </a:lnSpc>
            </a:pPr>
            <a:r>
              <a:rPr lang="el-GR" sz="2900" dirty="0" smtClean="0">
                <a:latin typeface="Times New Roman" pitchFamily="18" charset="0"/>
                <a:cs typeface="Times New Roman" pitchFamily="18" charset="0"/>
              </a:rPr>
              <a:t> </a:t>
            </a:r>
          </a:p>
          <a:p>
            <a:endParaRPr lang="el-GR"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548680"/>
          </a:xfrm>
        </p:spPr>
        <p:txBody>
          <a:bodyPr>
            <a:normAutofit/>
          </a:bodyPr>
          <a:lstStyle/>
          <a:p>
            <a:pPr algn="ctr"/>
            <a:r>
              <a:rPr lang="el-GR" sz="3200" b="1" dirty="0" smtClean="0"/>
              <a:t>Ως Κατακλείδα…</a:t>
            </a:r>
            <a:endParaRPr lang="el-GR" sz="3200" b="1" dirty="0"/>
          </a:p>
        </p:txBody>
      </p:sp>
      <p:sp>
        <p:nvSpPr>
          <p:cNvPr id="3" name="2 - Θέση περιεχομένου"/>
          <p:cNvSpPr>
            <a:spLocks noGrp="1"/>
          </p:cNvSpPr>
          <p:nvPr>
            <p:ph idx="1"/>
          </p:nvPr>
        </p:nvSpPr>
        <p:spPr>
          <a:xfrm>
            <a:off x="457200" y="764704"/>
            <a:ext cx="8229600" cy="6093296"/>
          </a:xfrm>
        </p:spPr>
        <p:txBody>
          <a:bodyPr>
            <a:noAutofit/>
          </a:bodyPr>
          <a:lstStyle/>
          <a:p>
            <a:pPr algn="just">
              <a:lnSpc>
                <a:spcPct val="120000"/>
              </a:lnSpc>
            </a:pPr>
            <a:r>
              <a:rPr lang="el-GR" sz="1600" dirty="0" smtClean="0">
                <a:latin typeface="Times New Roman" pitchFamily="18" charset="0"/>
                <a:cs typeface="Times New Roman" pitchFamily="18" charset="0"/>
              </a:rPr>
              <a:t>Τόσο το Ελληνικό Σύνταγμα όσο και η Συνθήκη για τη Λειτουργία της ΕΕ προβλέπουν την εκπόνηση ειδικών πολιτικών για την συνοχή και την ανάπτυξη των νησιωτικών περιοχών. Η επιτακτική φύση των σχετικών ρυθμίσεων, αν και προκύπτει από το λεκτικό τους, αμφισβητείται, τουλάχιστον έμμεσα, από τις αρμόδιες αρχές (ακόμη και ως προς την ύπαρξη ενός νομικά δεσμευτικού ορισμού για την έννοια της νήσου και των νησιωτικών περιοχών), ώστε να σχεδιαστούν και να εφαρμοστούν ειδικές πολιτικές. </a:t>
            </a:r>
          </a:p>
          <a:p>
            <a:pPr algn="just">
              <a:lnSpc>
                <a:spcPct val="120000"/>
              </a:lnSpc>
            </a:pPr>
            <a:r>
              <a:rPr lang="el-GR" sz="1600" dirty="0" smtClean="0">
                <a:latin typeface="Times New Roman" pitchFamily="18" charset="0"/>
                <a:cs typeface="Times New Roman" pitchFamily="18" charset="0"/>
              </a:rPr>
              <a:t>Ως προς αυτό, σε νομικό επίπεδο, υπάρχει μια πρόταση. Τόσο η Ελλάδα, όσο και η ΕΕ, δεσμεύονται από τη Σύμβαση των Η.Ε. για το Δίκαιο της Θάλασσας. Η Ελλάδα κύρωσε τη Σύμβαση αυτή με το Ν. 2321/1995 (ΦΕΚ Α' 136), αποδίδοντας έτσι στο περιεχόμενο της (άρα και στον ορισμό περί νήσων) αυξημένη τυπική (</a:t>
            </a:r>
            <a:r>
              <a:rPr lang="el-GR" sz="1600" dirty="0" err="1" smtClean="0">
                <a:latin typeface="Times New Roman" pitchFamily="18" charset="0"/>
                <a:cs typeface="Times New Roman" pitchFamily="18" charset="0"/>
              </a:rPr>
              <a:t>υπερνομοθετική</a:t>
            </a:r>
            <a:r>
              <a:rPr lang="el-GR" sz="1600" dirty="0" smtClean="0">
                <a:latin typeface="Times New Roman" pitchFamily="18" charset="0"/>
                <a:cs typeface="Times New Roman" pitchFamily="18" charset="0"/>
              </a:rPr>
              <a:t>) ισχύ. Η ΕΕ (</a:t>
            </a:r>
            <a:r>
              <a:rPr lang="el-GR" sz="1600" dirty="0" err="1" smtClean="0">
                <a:latin typeface="Times New Roman" pitchFamily="18" charset="0"/>
                <a:cs typeface="Times New Roman" pitchFamily="18" charset="0"/>
              </a:rPr>
              <a:t>υπο</a:t>
            </a:r>
            <a:r>
              <a:rPr lang="el-GR" sz="1600" dirty="0" smtClean="0">
                <a:latin typeface="Times New Roman" pitchFamily="18" charset="0"/>
                <a:cs typeface="Times New Roman" pitchFamily="18" charset="0"/>
              </a:rPr>
              <a:t> την μορφή των Ευρωπαϊκών Κοινοτήτων) είχε αρχικά το καθεστώς παρατηρητή </a:t>
            </a:r>
            <a:r>
              <a:rPr lang="en-US" sz="1600" dirty="0" smtClean="0">
                <a:latin typeface="Times New Roman" pitchFamily="18" charset="0"/>
                <a:cs typeface="Times New Roman" pitchFamily="18" charset="0"/>
              </a:rPr>
              <a:t>(observer status)</a:t>
            </a:r>
            <a:r>
              <a:rPr lang="el-GR" sz="1600" dirty="0" smtClean="0">
                <a:latin typeface="Times New Roman" pitchFamily="18" charset="0"/>
                <a:cs typeface="Times New Roman" pitchFamily="18" charset="0"/>
              </a:rPr>
              <a:t> ως προς τη Σύμβαση.  Το 1998, με την υπ’ αρ. 9</a:t>
            </a:r>
            <a:r>
              <a:rPr lang="en-US" sz="1600" dirty="0" smtClean="0">
                <a:latin typeface="Times New Roman" pitchFamily="18" charset="0"/>
                <a:cs typeface="Times New Roman" pitchFamily="18" charset="0"/>
              </a:rPr>
              <a:t>8/392</a:t>
            </a:r>
            <a:r>
              <a:rPr lang="el-GR" sz="1600" dirty="0" smtClean="0">
                <a:latin typeface="Times New Roman" pitchFamily="18" charset="0"/>
                <a:cs typeface="Times New Roman" pitchFamily="18" charset="0"/>
              </a:rPr>
              <a:t>/ΕΚ</a:t>
            </a:r>
            <a:r>
              <a:rPr lang="en-US" sz="1600"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1998 </a:t>
            </a:r>
            <a:r>
              <a:rPr lang="el-GR" sz="1600" dirty="0" smtClean="0">
                <a:latin typeface="Times New Roman" pitchFamily="18" charset="0"/>
                <a:cs typeface="Times New Roman" pitchFamily="18" charset="0"/>
              </a:rPr>
              <a:t>ΕΕ</a:t>
            </a:r>
            <a:r>
              <a:rPr lang="en-US" sz="1600" dirty="0" smtClean="0">
                <a:latin typeface="Times New Roman" pitchFamily="18" charset="0"/>
                <a:cs typeface="Times New Roman" pitchFamily="18" charset="0"/>
              </a:rPr>
              <a:t> L 179</a:t>
            </a:r>
            <a:r>
              <a:rPr lang="el-GR" sz="1600" dirty="0" smtClean="0">
                <a:latin typeface="Times New Roman" pitchFamily="18" charset="0"/>
                <a:cs typeface="Times New Roman" pitchFamily="18" charset="0"/>
              </a:rPr>
              <a:t>) απόφαση του Συμβουλίου Υπουργών, η Ευρωπαϊκή Ένωση έγινε συμβαλλόμενο μέρος στη Σύμβαση, στο μέτρο των αρμοδιοτήτων που της εκχώρησαν τα κράτη μέλη</a:t>
            </a:r>
            <a:r>
              <a:rPr lang="en-US" sz="1600" dirty="0" smtClean="0">
                <a:latin typeface="Times New Roman" pitchFamily="18" charset="0"/>
                <a:cs typeface="Times New Roman" pitchFamily="18" charset="0"/>
              </a:rPr>
              <a:t>.</a:t>
            </a:r>
            <a:endParaRPr lang="el-GR" sz="1600" dirty="0" smtClean="0">
              <a:latin typeface="Times New Roman" pitchFamily="18" charset="0"/>
              <a:cs typeface="Times New Roman" pitchFamily="18" charset="0"/>
            </a:endParaRPr>
          </a:p>
          <a:p>
            <a:pPr algn="just">
              <a:lnSpc>
                <a:spcPct val="120000"/>
              </a:lnSpc>
            </a:pPr>
            <a:r>
              <a:rPr lang="el-GR" sz="1600" dirty="0" smtClean="0">
                <a:latin typeface="Times New Roman" pitchFamily="18" charset="0"/>
                <a:cs typeface="Times New Roman" pitchFamily="18" charset="0"/>
              </a:rPr>
              <a:t>Επομένως υπάρχει νομικός ορισμός που μπορεί να αξιοποιηθεί, σε εθνικό και ευρωπαϊκό επίπεδο, σε συνδυασμό με τις προαναφερθείσες, πιο τεχνικές, προσεγγίσεις, ώστε να στηριχθεί νομικά η έννοια της </a:t>
            </a:r>
            <a:r>
              <a:rPr lang="el-GR" sz="1600" dirty="0" err="1" smtClean="0">
                <a:latin typeface="Times New Roman" pitchFamily="18" charset="0"/>
                <a:cs typeface="Times New Roman" pitchFamily="18" charset="0"/>
              </a:rPr>
              <a:t>νησιωτικότητας</a:t>
            </a:r>
            <a:r>
              <a:rPr lang="el-GR" sz="1600" dirty="0" smtClean="0">
                <a:latin typeface="Times New Roman" pitchFamily="18" charset="0"/>
                <a:cs typeface="Times New Roman" pitchFamily="18" charset="0"/>
              </a:rPr>
              <a:t>. Η δε οικονομική ανάπτυξη στις νησιωτικές περιοχές θα αποτελέσει παρέμβαση όχι μόνο δημοσιονομικού αλλά και εθνικού περιεχομένου, όπως καταδεικνύουν οι σχετικές διατάξεις της Σύμβασης των Η.Ε. για το Δίκαιο της Θάλασσας.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ctr">
              <a:buNone/>
            </a:pPr>
            <a:r>
              <a:rPr lang="el-GR" sz="3200" b="1" dirty="0" smtClean="0"/>
              <a:t>ΣΑΣ ΕΥΧΑΡΙΣΤΩ </a:t>
            </a:r>
          </a:p>
          <a:p>
            <a:pPr algn="ctr">
              <a:buNone/>
            </a:pPr>
            <a:r>
              <a:rPr lang="el-GR" sz="3200" b="1" dirty="0" smtClean="0"/>
              <a:t>ΓΙΑ ΤΗΝ ΠΡΟΣΟΧΗ ΣΑΣ!!!! </a:t>
            </a:r>
            <a:endParaRPr lang="el-GR" sz="3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85728"/>
            <a:ext cx="8229600" cy="785818"/>
          </a:xfrm>
        </p:spPr>
        <p:txBody>
          <a:bodyPr>
            <a:normAutofit/>
          </a:bodyPr>
          <a:lstStyle/>
          <a:p>
            <a:pPr algn="ctr"/>
            <a:r>
              <a:rPr lang="el-GR" sz="3200" b="1" dirty="0" smtClean="0"/>
              <a:t>Τι προβλέπουν οι ρυθμίσεις</a:t>
            </a:r>
            <a:endParaRPr lang="el-GR" sz="3200" b="1" dirty="0"/>
          </a:p>
        </p:txBody>
      </p:sp>
      <p:sp>
        <p:nvSpPr>
          <p:cNvPr id="3" name="2 - Θέση περιεχομένου"/>
          <p:cNvSpPr>
            <a:spLocks noGrp="1"/>
          </p:cNvSpPr>
          <p:nvPr>
            <p:ph idx="1"/>
          </p:nvPr>
        </p:nvSpPr>
        <p:spPr>
          <a:xfrm>
            <a:off x="457200" y="1700808"/>
            <a:ext cx="8147248" cy="4392488"/>
          </a:xfrm>
        </p:spPr>
        <p:txBody>
          <a:bodyPr>
            <a:normAutofit fontScale="70000" lnSpcReduction="20000"/>
          </a:bodyPr>
          <a:lstStyle/>
          <a:p>
            <a:pPr algn="just">
              <a:lnSpc>
                <a:spcPct val="120000"/>
              </a:lnSpc>
            </a:pPr>
            <a:r>
              <a:rPr lang="el-GR" b="1" u="sng" dirty="0" smtClean="0">
                <a:latin typeface="Times New Roman" pitchFamily="18" charset="0"/>
                <a:cs typeface="Times New Roman" pitchFamily="18" charset="0"/>
              </a:rPr>
              <a:t>Ελληνικό Σύνταγμα</a:t>
            </a:r>
            <a:r>
              <a:rPr lang="el-GR" dirty="0" smtClean="0">
                <a:latin typeface="Times New Roman" pitchFamily="18" charset="0"/>
                <a:cs typeface="Times New Roman" pitchFamily="18" charset="0"/>
              </a:rPr>
              <a:t>:</a:t>
            </a:r>
          </a:p>
          <a:p>
            <a:pPr algn="just">
              <a:lnSpc>
                <a:spcPct val="120000"/>
              </a:lnSpc>
            </a:pPr>
            <a:endParaRPr lang="el-GR" u="sng" dirty="0" smtClean="0">
              <a:latin typeface="Times New Roman" pitchFamily="18" charset="0"/>
              <a:cs typeface="Times New Roman" pitchFamily="18" charset="0"/>
            </a:endParaRPr>
          </a:p>
          <a:p>
            <a:pPr algn="just">
              <a:lnSpc>
                <a:spcPct val="120000"/>
              </a:lnSpc>
            </a:pPr>
            <a:r>
              <a:rPr lang="el-GR" u="sng" dirty="0" smtClean="0">
                <a:latin typeface="Times New Roman" pitchFamily="18" charset="0"/>
                <a:cs typeface="Times New Roman" pitchFamily="18" charset="0"/>
              </a:rPr>
              <a:t>άρθρο 101 παρ. 4</a:t>
            </a:r>
            <a:r>
              <a:rPr lang="el-GR"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Ο </a:t>
            </a:r>
            <a:r>
              <a:rPr lang="el-GR" b="1" i="1" dirty="0" smtClean="0">
                <a:latin typeface="Times New Roman" pitchFamily="18" charset="0"/>
                <a:cs typeface="Times New Roman" pitchFamily="18" charset="0"/>
              </a:rPr>
              <a:t>κοινός νομοθέτης </a:t>
            </a:r>
            <a:r>
              <a:rPr lang="el-GR" i="1" dirty="0" smtClean="0">
                <a:latin typeface="Times New Roman" pitchFamily="18" charset="0"/>
                <a:cs typeface="Times New Roman" pitchFamily="18" charset="0"/>
              </a:rPr>
              <a:t>και η </a:t>
            </a:r>
            <a:r>
              <a:rPr lang="el-GR" b="1" i="1" dirty="0" smtClean="0">
                <a:latin typeface="Times New Roman" pitchFamily="18" charset="0"/>
                <a:cs typeface="Times New Roman" pitchFamily="18" charset="0"/>
              </a:rPr>
              <a:t>Διοίκηση</a:t>
            </a:r>
            <a:r>
              <a:rPr lang="el-GR" i="1" dirty="0" smtClean="0">
                <a:latin typeface="Times New Roman" pitchFamily="18" charset="0"/>
                <a:cs typeface="Times New Roman" pitchFamily="18" charset="0"/>
              </a:rPr>
              <a:t>, </a:t>
            </a:r>
            <a:r>
              <a:rPr lang="el-GR" b="1" i="1" dirty="0" smtClean="0">
                <a:latin typeface="Times New Roman" pitchFamily="18" charset="0"/>
                <a:cs typeface="Times New Roman" pitchFamily="18" charset="0"/>
              </a:rPr>
              <a:t>όταν δρουν κανονιστικά</a:t>
            </a:r>
            <a:r>
              <a:rPr lang="el-GR" i="1" dirty="0" smtClean="0">
                <a:latin typeface="Times New Roman" pitchFamily="18" charset="0"/>
                <a:cs typeface="Times New Roman" pitchFamily="18" charset="0"/>
              </a:rPr>
              <a:t>, </a:t>
            </a:r>
            <a:r>
              <a:rPr lang="el-GR" b="1" i="1" dirty="0" smtClean="0">
                <a:latin typeface="Times New Roman" pitchFamily="18" charset="0"/>
                <a:cs typeface="Times New Roman" pitchFamily="18" charset="0"/>
              </a:rPr>
              <a:t>υποχρεούνται</a:t>
            </a:r>
            <a:r>
              <a:rPr lang="el-GR" i="1" dirty="0" smtClean="0">
                <a:latin typeface="Times New Roman" pitchFamily="18" charset="0"/>
                <a:cs typeface="Times New Roman" pitchFamily="18" charset="0"/>
              </a:rPr>
              <a:t> </a:t>
            </a:r>
            <a:r>
              <a:rPr lang="el-GR" b="1" i="1" dirty="0" smtClean="0">
                <a:latin typeface="Times New Roman" pitchFamily="18" charset="0"/>
                <a:cs typeface="Times New Roman" pitchFamily="18" charset="0"/>
              </a:rPr>
              <a:t>να λαμβάνουν υπόψη </a:t>
            </a:r>
            <a:r>
              <a:rPr lang="el-GR" i="1" dirty="0" smtClean="0">
                <a:latin typeface="Times New Roman" pitchFamily="18" charset="0"/>
                <a:cs typeface="Times New Roman" pitchFamily="18" charset="0"/>
              </a:rPr>
              <a:t>τις </a:t>
            </a:r>
            <a:r>
              <a:rPr lang="el-GR" b="1" i="1" dirty="0" smtClean="0">
                <a:latin typeface="Times New Roman" pitchFamily="18" charset="0"/>
                <a:cs typeface="Times New Roman" pitchFamily="18" charset="0"/>
              </a:rPr>
              <a:t>ιδιαίτερες συνθήκες των νησιωτικών </a:t>
            </a:r>
            <a:r>
              <a:rPr lang="el-GR" i="1" dirty="0" smtClean="0">
                <a:latin typeface="Times New Roman" pitchFamily="18" charset="0"/>
                <a:cs typeface="Times New Roman" pitchFamily="18" charset="0"/>
              </a:rPr>
              <a:t>και ορεινών </a:t>
            </a:r>
            <a:r>
              <a:rPr lang="el-GR" b="1" i="1" dirty="0" smtClean="0">
                <a:latin typeface="Times New Roman" pitchFamily="18" charset="0"/>
                <a:cs typeface="Times New Roman" pitchFamily="18" charset="0"/>
              </a:rPr>
              <a:t>περιοχών</a:t>
            </a:r>
            <a:r>
              <a:rPr lang="el-GR" i="1" dirty="0" smtClean="0">
                <a:latin typeface="Times New Roman" pitchFamily="18" charset="0"/>
                <a:cs typeface="Times New Roman" pitchFamily="18" charset="0"/>
              </a:rPr>
              <a:t>, </a:t>
            </a:r>
            <a:r>
              <a:rPr lang="el-GR" b="1" i="1" dirty="0" smtClean="0">
                <a:latin typeface="Times New Roman" pitchFamily="18" charset="0"/>
                <a:cs typeface="Times New Roman" pitchFamily="18" charset="0"/>
              </a:rPr>
              <a:t>μεριμνώντας</a:t>
            </a:r>
            <a:r>
              <a:rPr lang="el-GR" i="1" dirty="0" smtClean="0">
                <a:latin typeface="Times New Roman" pitchFamily="18" charset="0"/>
                <a:cs typeface="Times New Roman" pitchFamily="18" charset="0"/>
              </a:rPr>
              <a:t> </a:t>
            </a:r>
            <a:r>
              <a:rPr lang="el-GR" b="1" i="1" dirty="0" smtClean="0">
                <a:latin typeface="Times New Roman" pitchFamily="18" charset="0"/>
                <a:cs typeface="Times New Roman" pitchFamily="18" charset="0"/>
              </a:rPr>
              <a:t>για την ανάπτυξη τους</a:t>
            </a:r>
            <a:r>
              <a:rPr lang="el-GR" dirty="0" smtClean="0">
                <a:latin typeface="Times New Roman" pitchFamily="18" charset="0"/>
                <a:cs typeface="Times New Roman" pitchFamily="18" charset="0"/>
              </a:rPr>
              <a:t>».</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u="sng" dirty="0" smtClean="0">
                <a:latin typeface="Times New Roman" pitchFamily="18" charset="0"/>
                <a:cs typeface="Times New Roman" pitchFamily="18" charset="0"/>
              </a:rPr>
              <a:t>άρθρο 106 παρ. 1</a:t>
            </a:r>
            <a:r>
              <a:rPr lang="el-GR"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Για την εδραίωση της κοινωνικής ειρήνης και την προστασία του γενικού συμφέροντος </a:t>
            </a:r>
            <a:r>
              <a:rPr lang="el-GR" b="1" i="1" dirty="0" smtClean="0">
                <a:latin typeface="Times New Roman" pitchFamily="18" charset="0"/>
                <a:cs typeface="Times New Roman" pitchFamily="18" charset="0"/>
              </a:rPr>
              <a:t>το </a:t>
            </a:r>
            <a:r>
              <a:rPr lang="el-GR" b="1" i="1" dirty="0" err="1" smtClean="0">
                <a:latin typeface="Times New Roman" pitchFamily="18" charset="0"/>
                <a:cs typeface="Times New Roman" pitchFamily="18" charset="0"/>
              </a:rPr>
              <a:t>Kράτος</a:t>
            </a:r>
            <a:r>
              <a:rPr lang="el-GR" b="1" i="1"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προγραμματίζει και συντονίζει την οικονομική δραστηριότητα στη </a:t>
            </a:r>
            <a:r>
              <a:rPr lang="el-GR" i="1" dirty="0" err="1" smtClean="0">
                <a:latin typeface="Times New Roman" pitchFamily="18" charset="0"/>
                <a:cs typeface="Times New Roman" pitchFamily="18" charset="0"/>
              </a:rPr>
              <a:t>Xώρα</a:t>
            </a:r>
            <a:r>
              <a:rPr lang="el-GR" i="1" dirty="0" smtClean="0">
                <a:latin typeface="Times New Roman" pitchFamily="18" charset="0"/>
                <a:cs typeface="Times New Roman" pitchFamily="18" charset="0"/>
              </a:rPr>
              <a:t>, επιδιώκοντας να εξασφαλίσει την οικονομική ανάπτυξη όλων των τομέων της εθνικής οικονομίας. </a:t>
            </a:r>
            <a:r>
              <a:rPr lang="el-GR" b="1" i="1" dirty="0" smtClean="0">
                <a:latin typeface="Times New Roman" pitchFamily="18" charset="0"/>
                <a:cs typeface="Times New Roman" pitchFamily="18" charset="0"/>
              </a:rPr>
              <a:t>Λαμβάνει τα επιβαλλόμενα μέτρα για την αξιοποίηση των πηγών του εθνικού πλούτου, από την ατμόσφαιρα και τα υπόγεια ή υποθαλάσσια κοιτάσματα, για την προώθηση της περιφερειακής ανάπτυξης και την προαγωγή ιδίως της οικονομίας των ορεινών, νησιωτικών και παραμεθόριων περιοχών.</a:t>
            </a:r>
            <a:r>
              <a:rPr lang="el-GR"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4290"/>
            <a:ext cx="8229600" cy="500066"/>
          </a:xfrm>
        </p:spPr>
        <p:txBody>
          <a:bodyPr>
            <a:normAutofit fontScale="90000"/>
          </a:bodyPr>
          <a:lstStyle/>
          <a:p>
            <a:endParaRPr lang="el-GR" dirty="0"/>
          </a:p>
        </p:txBody>
      </p:sp>
      <p:sp>
        <p:nvSpPr>
          <p:cNvPr id="3" name="2 - Θέση περιεχομένου"/>
          <p:cNvSpPr>
            <a:spLocks noGrp="1"/>
          </p:cNvSpPr>
          <p:nvPr>
            <p:ph idx="1"/>
          </p:nvPr>
        </p:nvSpPr>
        <p:spPr>
          <a:xfrm>
            <a:off x="457200" y="188640"/>
            <a:ext cx="8229600" cy="6669360"/>
          </a:xfrm>
        </p:spPr>
        <p:txBody>
          <a:bodyPr>
            <a:normAutofit fontScale="62500" lnSpcReduction="20000"/>
          </a:bodyPr>
          <a:lstStyle/>
          <a:p>
            <a:pPr algn="just">
              <a:lnSpc>
                <a:spcPct val="120000"/>
              </a:lnSpc>
            </a:pPr>
            <a:r>
              <a:rPr lang="el-GR" b="1" u="sng" dirty="0" smtClean="0">
                <a:latin typeface="Times New Roman" pitchFamily="18" charset="0"/>
                <a:cs typeface="Times New Roman" pitchFamily="18" charset="0"/>
              </a:rPr>
              <a:t>Συνθήκη για τη Λειτουργία της Ευρωπαϊκής Ένωσης</a:t>
            </a:r>
            <a:r>
              <a:rPr lang="el-GR" dirty="0" smtClean="0">
                <a:latin typeface="Times New Roman" pitchFamily="18" charset="0"/>
                <a:cs typeface="Times New Roman" pitchFamily="18" charset="0"/>
              </a:rPr>
              <a:t>:</a:t>
            </a:r>
          </a:p>
          <a:p>
            <a:pPr algn="just">
              <a:lnSpc>
                <a:spcPct val="120000"/>
              </a:lnSpc>
            </a:pPr>
            <a:endParaRPr lang="el-GR" dirty="0" smtClean="0">
              <a:latin typeface="Times New Roman" pitchFamily="18" charset="0"/>
              <a:cs typeface="Times New Roman" pitchFamily="18" charset="0"/>
            </a:endParaRPr>
          </a:p>
          <a:p>
            <a:pPr>
              <a:lnSpc>
                <a:spcPct val="120000"/>
              </a:lnSpc>
            </a:pPr>
            <a:r>
              <a:rPr lang="el-GR" i="1" u="sng" dirty="0" smtClean="0">
                <a:latin typeface="Times New Roman" pitchFamily="18" charset="0"/>
                <a:cs typeface="Times New Roman" pitchFamily="18" charset="0"/>
              </a:rPr>
              <a:t>Άρθρο 170 </a:t>
            </a:r>
            <a:r>
              <a:rPr lang="el-GR" u="sng" dirty="0" smtClean="0">
                <a:latin typeface="Times New Roman" pitchFamily="18" charset="0"/>
                <a:cs typeface="Times New Roman" pitchFamily="18" charset="0"/>
              </a:rPr>
              <a:t>(πρώην άρθρο 154 της </a:t>
            </a:r>
            <a:r>
              <a:rPr lang="el-GR" u="sng" dirty="0" err="1" smtClean="0">
                <a:latin typeface="Times New Roman" pitchFamily="18" charset="0"/>
                <a:cs typeface="Times New Roman" pitchFamily="18" charset="0"/>
              </a:rPr>
              <a:t>ΣυνθΕΚ</a:t>
            </a:r>
            <a:r>
              <a:rPr lang="el-GR" u="sng" dirty="0" smtClean="0">
                <a:latin typeface="Times New Roman" pitchFamily="18" charset="0"/>
                <a:cs typeface="Times New Roman" pitchFamily="18" charset="0"/>
              </a:rPr>
              <a:t>)</a:t>
            </a:r>
          </a:p>
          <a:p>
            <a:pPr algn="just">
              <a:lnSpc>
                <a:spcPct val="120000"/>
              </a:lnSpc>
            </a:pPr>
            <a:r>
              <a:rPr lang="el-GR" dirty="0" smtClean="0">
                <a:latin typeface="Times New Roman" pitchFamily="18" charset="0"/>
                <a:cs typeface="Times New Roman" pitchFamily="18" charset="0"/>
              </a:rPr>
              <a:t>«</a:t>
            </a:r>
            <a:r>
              <a:rPr lang="el-GR" i="1" dirty="0" smtClean="0">
                <a:latin typeface="Times New Roman" pitchFamily="18" charset="0"/>
                <a:cs typeface="Times New Roman" pitchFamily="18" charset="0"/>
              </a:rPr>
              <a:t>1. Προκειμένου να συντελέσει στην </a:t>
            </a:r>
            <a:r>
              <a:rPr lang="el-GR" b="1" i="1" dirty="0" smtClean="0">
                <a:latin typeface="Times New Roman" pitchFamily="18" charset="0"/>
                <a:cs typeface="Times New Roman" pitchFamily="18" charset="0"/>
              </a:rPr>
              <a:t>υλοποίηση των στόχων </a:t>
            </a:r>
            <a:r>
              <a:rPr lang="el-GR" i="1" dirty="0" smtClean="0">
                <a:latin typeface="Times New Roman" pitchFamily="18" charset="0"/>
                <a:cs typeface="Times New Roman" pitchFamily="18" charset="0"/>
              </a:rPr>
              <a:t>που αναφέρονται </a:t>
            </a:r>
            <a:r>
              <a:rPr lang="el-GR" b="1" i="1" dirty="0" smtClean="0">
                <a:latin typeface="Times New Roman" pitchFamily="18" charset="0"/>
                <a:cs typeface="Times New Roman" pitchFamily="18" charset="0"/>
              </a:rPr>
              <a:t>στα άρθρα 26 και 174</a:t>
            </a:r>
            <a:r>
              <a:rPr lang="el-GR" i="1" dirty="0" smtClean="0">
                <a:latin typeface="Times New Roman" pitchFamily="18" charset="0"/>
                <a:cs typeface="Times New Roman" pitchFamily="18" charset="0"/>
              </a:rPr>
              <a:t>, και να επιτρέψει στους πολίτες της Ένωσης, στους οικονομικούς φορείς, καθώς και στους οργανισμούς τοπικής αυτοδιοίκησης και περιφερειακής διοίκησης, να επωφελούνται πλήρως από τη δημιουργία ενός χώρου χωρίς εσωτερικά σύνορα, η Ένωση συμβάλλει στη δημιουργία και την </a:t>
            </a:r>
            <a:r>
              <a:rPr lang="el-GR" b="1" i="1" dirty="0" smtClean="0">
                <a:latin typeface="Times New Roman" pitchFamily="18" charset="0"/>
                <a:cs typeface="Times New Roman" pitchFamily="18" charset="0"/>
              </a:rPr>
              <a:t>ανάπτυξη διευρωπαϊκών δικτύων όσον αφορά τα έργα υποδομής στους τομείς των μεταφορών, των τηλεπικοινωνιών και της ενέργειας</a:t>
            </a:r>
            <a:r>
              <a:rPr lang="el-GR" i="1" dirty="0" smtClean="0">
                <a:latin typeface="Times New Roman" pitchFamily="18" charset="0"/>
                <a:cs typeface="Times New Roman" pitchFamily="18" charset="0"/>
              </a:rPr>
              <a:t>.</a:t>
            </a:r>
          </a:p>
          <a:p>
            <a:pPr algn="just">
              <a:lnSpc>
                <a:spcPct val="120000"/>
              </a:lnSpc>
            </a:pPr>
            <a:r>
              <a:rPr lang="el-GR" i="1" dirty="0" smtClean="0">
                <a:latin typeface="Times New Roman" pitchFamily="18" charset="0"/>
                <a:cs typeface="Times New Roman" pitchFamily="18" charset="0"/>
              </a:rPr>
              <a:t>2. Στα </a:t>
            </a:r>
            <a:r>
              <a:rPr lang="el-GR" b="1" i="1" dirty="0" smtClean="0">
                <a:latin typeface="Times New Roman" pitchFamily="18" charset="0"/>
                <a:cs typeface="Times New Roman" pitchFamily="18" charset="0"/>
              </a:rPr>
              <a:t>πλαίσια συστήματος ανοιχτών και ανταγωνιστικών αγορών</a:t>
            </a:r>
            <a:r>
              <a:rPr lang="el-GR" i="1" dirty="0" smtClean="0">
                <a:latin typeface="Times New Roman" pitchFamily="18" charset="0"/>
                <a:cs typeface="Times New Roman" pitchFamily="18" charset="0"/>
              </a:rPr>
              <a:t>, η δράση της Ένωσης αποσκοπεί στην προώθηση της </a:t>
            </a:r>
            <a:r>
              <a:rPr lang="el-GR" b="1" i="1" dirty="0" smtClean="0">
                <a:latin typeface="Times New Roman" pitchFamily="18" charset="0"/>
                <a:cs typeface="Times New Roman" pitchFamily="18" charset="0"/>
              </a:rPr>
              <a:t>διασύνδεσης και της </a:t>
            </a:r>
            <a:r>
              <a:rPr lang="el-GR" b="1" i="1" dirty="0" err="1" smtClean="0">
                <a:latin typeface="Times New Roman" pitchFamily="18" charset="0"/>
                <a:cs typeface="Times New Roman" pitchFamily="18" charset="0"/>
              </a:rPr>
              <a:t>διαλειτουργικότητας</a:t>
            </a:r>
            <a:r>
              <a:rPr lang="el-GR" b="1" i="1" dirty="0" smtClean="0">
                <a:latin typeface="Times New Roman" pitchFamily="18" charset="0"/>
                <a:cs typeface="Times New Roman" pitchFamily="18" charset="0"/>
              </a:rPr>
              <a:t> των εθνικών δικτύων</a:t>
            </a:r>
            <a:r>
              <a:rPr lang="el-GR" i="1" dirty="0" smtClean="0">
                <a:latin typeface="Times New Roman" pitchFamily="18" charset="0"/>
                <a:cs typeface="Times New Roman" pitchFamily="18" charset="0"/>
              </a:rPr>
              <a:t>, καθώς και </a:t>
            </a:r>
            <a:r>
              <a:rPr lang="el-GR" b="1" i="1" dirty="0" smtClean="0">
                <a:latin typeface="Times New Roman" pitchFamily="18" charset="0"/>
                <a:cs typeface="Times New Roman" pitchFamily="18" charset="0"/>
              </a:rPr>
              <a:t>της πρόσβασης στα δίκτυα αυτά</a:t>
            </a:r>
            <a:r>
              <a:rPr lang="el-GR" i="1" dirty="0" smtClean="0">
                <a:latin typeface="Times New Roman" pitchFamily="18" charset="0"/>
                <a:cs typeface="Times New Roman" pitchFamily="18" charset="0"/>
              </a:rPr>
              <a:t>, και λαμβάνει, ειδικότερα, υπόψη την </a:t>
            </a:r>
            <a:r>
              <a:rPr lang="el-GR" b="1" i="1" dirty="0" smtClean="0">
                <a:latin typeface="Times New Roman" pitchFamily="18" charset="0"/>
                <a:cs typeface="Times New Roman" pitchFamily="18" charset="0"/>
              </a:rPr>
              <a:t>ανάγκη να συνδεθούν οι νησιωτικές, οι μεσόγειες και οι περιφερειακές περιοχές με τις κεντρικές περιοχές της Ένωσης</a:t>
            </a:r>
            <a:r>
              <a:rPr lang="el-GR" i="1"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u="sng" dirty="0" smtClean="0">
                <a:latin typeface="Times New Roman" pitchFamily="18" charset="0"/>
                <a:cs typeface="Times New Roman" pitchFamily="18" charset="0"/>
              </a:rPr>
              <a:t>Άρθρο 174 (πρώην άρθρο 158 της </a:t>
            </a:r>
            <a:r>
              <a:rPr lang="el-GR" u="sng" dirty="0" err="1" smtClean="0">
                <a:latin typeface="Times New Roman" pitchFamily="18" charset="0"/>
                <a:cs typeface="Times New Roman" pitchFamily="18" charset="0"/>
              </a:rPr>
              <a:t>ΣυνθΕΚ</a:t>
            </a:r>
            <a:r>
              <a:rPr lang="el-GR" u="sng"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a:t>
            </a:r>
          </a:p>
          <a:p>
            <a:pPr algn="just">
              <a:lnSpc>
                <a:spcPct val="120000"/>
              </a:lnSpc>
            </a:pPr>
            <a:r>
              <a:rPr lang="el-GR" dirty="0" smtClean="0">
                <a:latin typeface="Times New Roman" pitchFamily="18" charset="0"/>
                <a:cs typeface="Times New Roman" pitchFamily="18" charset="0"/>
              </a:rPr>
              <a:t>«</a:t>
            </a:r>
            <a:r>
              <a:rPr lang="el-GR" i="1" dirty="0" smtClean="0">
                <a:latin typeface="Times New Roman" pitchFamily="18" charset="0"/>
                <a:cs typeface="Times New Roman" pitchFamily="18" charset="0"/>
              </a:rPr>
              <a:t>Η Ένωση, προκειμένου να προαχθεί η αρμονική ανάπτυξη του συνόλου της, αναπτύσσει και εξακολουθεί τη δράση της με σκοπό την </a:t>
            </a:r>
            <a:r>
              <a:rPr lang="el-GR" b="1" i="1" dirty="0" smtClean="0">
                <a:latin typeface="Times New Roman" pitchFamily="18" charset="0"/>
                <a:cs typeface="Times New Roman" pitchFamily="18" charset="0"/>
              </a:rPr>
              <a:t>ενίσχυση της οικονομικής, κοινωνικής και εδαφικής της συνοχής</a:t>
            </a:r>
            <a:r>
              <a:rPr lang="el-GR" i="1" dirty="0" smtClean="0">
                <a:latin typeface="Times New Roman" pitchFamily="18" charset="0"/>
                <a:cs typeface="Times New Roman" pitchFamily="18" charset="0"/>
              </a:rPr>
              <a:t>.</a:t>
            </a:r>
          </a:p>
          <a:p>
            <a:pPr algn="just">
              <a:lnSpc>
                <a:spcPct val="120000"/>
              </a:lnSpc>
            </a:pPr>
            <a:r>
              <a:rPr lang="el-GR" i="1" dirty="0" smtClean="0">
                <a:latin typeface="Times New Roman" pitchFamily="18" charset="0"/>
                <a:cs typeface="Times New Roman" pitchFamily="18" charset="0"/>
              </a:rPr>
              <a:t>Η Ένωση </a:t>
            </a:r>
            <a:r>
              <a:rPr lang="el-GR" b="1" i="1" dirty="0" smtClean="0">
                <a:latin typeface="Times New Roman" pitchFamily="18" charset="0"/>
                <a:cs typeface="Times New Roman" pitchFamily="18" charset="0"/>
              </a:rPr>
              <a:t>αποσκοπεί</a:t>
            </a:r>
            <a:r>
              <a:rPr lang="el-GR" i="1" dirty="0" smtClean="0">
                <a:latin typeface="Times New Roman" pitchFamily="18" charset="0"/>
                <a:cs typeface="Times New Roman" pitchFamily="18" charset="0"/>
              </a:rPr>
              <a:t>, ιδιαίτερα, στη </a:t>
            </a:r>
            <a:r>
              <a:rPr lang="el-GR" b="1" i="1" dirty="0" smtClean="0">
                <a:latin typeface="Times New Roman" pitchFamily="18" charset="0"/>
                <a:cs typeface="Times New Roman" pitchFamily="18" charset="0"/>
              </a:rPr>
              <a:t>μείωση των διαφορών </a:t>
            </a:r>
            <a:r>
              <a:rPr lang="el-GR" i="1" dirty="0" smtClean="0">
                <a:latin typeface="Times New Roman" pitchFamily="18" charset="0"/>
                <a:cs typeface="Times New Roman" pitchFamily="18" charset="0"/>
              </a:rPr>
              <a:t>μεταξύ των επιπέδων ανάπτυξης των διαφόρων περιοχών και στη μείωση της καθυστέρησης </a:t>
            </a:r>
            <a:r>
              <a:rPr lang="el-GR" b="1" i="1" dirty="0" smtClean="0">
                <a:latin typeface="Times New Roman" pitchFamily="18" charset="0"/>
                <a:cs typeface="Times New Roman" pitchFamily="18" charset="0"/>
              </a:rPr>
              <a:t>των πλέον μειονεκτικών περιοχών</a:t>
            </a:r>
            <a:r>
              <a:rPr lang="el-GR" i="1" dirty="0" smtClean="0">
                <a:latin typeface="Times New Roman" pitchFamily="18" charset="0"/>
                <a:cs typeface="Times New Roman" pitchFamily="18" charset="0"/>
              </a:rPr>
              <a:t>.</a:t>
            </a:r>
          </a:p>
          <a:p>
            <a:pPr algn="just">
              <a:lnSpc>
                <a:spcPct val="120000"/>
              </a:lnSpc>
            </a:pPr>
            <a:r>
              <a:rPr lang="el-GR" b="1" i="1" dirty="0" smtClean="0">
                <a:latin typeface="Times New Roman" pitchFamily="18" charset="0"/>
                <a:cs typeface="Times New Roman" pitchFamily="18" charset="0"/>
              </a:rPr>
              <a:t>Μεταξύ των εν λόγω περιοχών</a:t>
            </a:r>
            <a:r>
              <a:rPr lang="el-GR" i="1" dirty="0" smtClean="0">
                <a:latin typeface="Times New Roman" pitchFamily="18" charset="0"/>
                <a:cs typeface="Times New Roman" pitchFamily="18" charset="0"/>
              </a:rPr>
              <a:t>, δίδεται </a:t>
            </a:r>
            <a:r>
              <a:rPr lang="el-GR" b="1" i="1" dirty="0" smtClean="0">
                <a:latin typeface="Times New Roman" pitchFamily="18" charset="0"/>
                <a:cs typeface="Times New Roman" pitchFamily="18" charset="0"/>
              </a:rPr>
              <a:t>ιδιαίτερη προσοχή </a:t>
            </a:r>
            <a:r>
              <a:rPr lang="el-GR" i="1" dirty="0" smtClean="0">
                <a:latin typeface="Times New Roman" pitchFamily="18" charset="0"/>
                <a:cs typeface="Times New Roman" pitchFamily="18" charset="0"/>
              </a:rPr>
              <a:t>στις αγροτικές περιοχές, τις περιοχές που συντελείται βιομηχανική μετάβαση και τις </a:t>
            </a:r>
            <a:r>
              <a:rPr lang="el-GR" b="1" i="1" dirty="0" smtClean="0">
                <a:latin typeface="Times New Roman" pitchFamily="18" charset="0"/>
                <a:cs typeface="Times New Roman" pitchFamily="18" charset="0"/>
              </a:rPr>
              <a:t>περιοχές που πλήττονται από σοβαρά και μόνιμα φυσικά ή δημογραφικά προβλήματα</a:t>
            </a:r>
            <a:r>
              <a:rPr lang="el-GR" i="1" dirty="0" smtClean="0">
                <a:latin typeface="Times New Roman" pitchFamily="18" charset="0"/>
                <a:cs typeface="Times New Roman" pitchFamily="18" charset="0"/>
              </a:rPr>
              <a:t>, όπως οι υπερβόρειες περιοχές που είναι ιδιαίτερα αραιοκατοικημένες και </a:t>
            </a:r>
            <a:r>
              <a:rPr lang="el-GR" b="1" i="1" dirty="0" smtClean="0">
                <a:latin typeface="Times New Roman" pitchFamily="18" charset="0"/>
                <a:cs typeface="Times New Roman" pitchFamily="18" charset="0"/>
              </a:rPr>
              <a:t>οι νησιωτικές</a:t>
            </a:r>
            <a:r>
              <a:rPr lang="el-GR" i="1" dirty="0" smtClean="0">
                <a:latin typeface="Times New Roman" pitchFamily="18" charset="0"/>
                <a:cs typeface="Times New Roman" pitchFamily="18" charset="0"/>
              </a:rPr>
              <a:t>, διασυνοριακές και ορεινές περιοχές.»</a:t>
            </a:r>
          </a:p>
          <a:p>
            <a:pPr>
              <a:lnSpc>
                <a:spcPct val="120000"/>
              </a:lnSpc>
            </a:pP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692696"/>
          </a:xfrm>
        </p:spPr>
        <p:txBody>
          <a:bodyPr>
            <a:normAutofit/>
          </a:bodyPr>
          <a:lstStyle/>
          <a:p>
            <a:pPr algn="ctr"/>
            <a:r>
              <a:rPr lang="el-GR" sz="3200" b="1" dirty="0" smtClean="0"/>
              <a:t>Βασική έννοια: Νήσος/Νησί</a:t>
            </a:r>
            <a:endParaRPr lang="el-GR" sz="3200" b="1" dirty="0"/>
          </a:p>
        </p:txBody>
      </p:sp>
      <p:sp>
        <p:nvSpPr>
          <p:cNvPr id="3" name="2 - Θέση περιεχομένου"/>
          <p:cNvSpPr>
            <a:spLocks noGrp="1"/>
          </p:cNvSpPr>
          <p:nvPr>
            <p:ph idx="1"/>
          </p:nvPr>
        </p:nvSpPr>
        <p:spPr>
          <a:xfrm>
            <a:off x="428596" y="836712"/>
            <a:ext cx="8229600" cy="6021288"/>
          </a:xfrm>
        </p:spPr>
        <p:txBody>
          <a:bodyPr>
            <a:normAutofit fontScale="62500" lnSpcReduction="20000"/>
          </a:bodyPr>
          <a:lstStyle/>
          <a:p>
            <a:pPr algn="just">
              <a:lnSpc>
                <a:spcPct val="120000"/>
              </a:lnSpc>
            </a:pPr>
            <a:r>
              <a:rPr lang="el-GR" dirty="0" smtClean="0">
                <a:latin typeface="Times New Roman" pitchFamily="18" charset="0"/>
                <a:cs typeface="Times New Roman" pitchFamily="18" charset="0"/>
              </a:rPr>
              <a:t>Νήσος/Νησί: λατινική εκδοχή «</a:t>
            </a:r>
            <a:r>
              <a:rPr lang="el-GR" dirty="0" err="1" smtClean="0">
                <a:latin typeface="Times New Roman" pitchFamily="18" charset="0"/>
                <a:cs typeface="Times New Roman" pitchFamily="18" charset="0"/>
              </a:rPr>
              <a:t>insula</a:t>
            </a:r>
            <a:r>
              <a:rPr lang="el-GR" dirty="0" smtClean="0">
                <a:latin typeface="Times New Roman" pitchFamily="18" charset="0"/>
                <a:cs typeface="Times New Roman" pitchFamily="18" charset="0"/>
              </a:rPr>
              <a:t>» (που σημαίνει απομόνωση), ενώ η σύγχρονη γλωσσική του απόδοση στην ιταλική γλώσσα είναι ο όρος «</a:t>
            </a:r>
            <a:r>
              <a:rPr lang="el-GR" dirty="0" err="1" smtClean="0">
                <a:latin typeface="Times New Roman" pitchFamily="18" charset="0"/>
                <a:cs typeface="Times New Roman" pitchFamily="18" charset="0"/>
              </a:rPr>
              <a:t>isola</a:t>
            </a:r>
            <a:r>
              <a:rPr lang="el-GR" dirty="0" smtClean="0">
                <a:latin typeface="Times New Roman" pitchFamily="18" charset="0"/>
                <a:cs typeface="Times New Roman" pitchFamily="18" charset="0"/>
              </a:rPr>
              <a:t>», με το συναφές ρήμα </a:t>
            </a:r>
            <a:r>
              <a:rPr lang="el-GR" dirty="0" err="1" smtClean="0">
                <a:latin typeface="Times New Roman" pitchFamily="18" charset="0"/>
                <a:cs typeface="Times New Roman" pitchFamily="18" charset="0"/>
              </a:rPr>
              <a:t>isolare</a:t>
            </a:r>
            <a:r>
              <a:rPr lang="el-GR" dirty="0" smtClean="0">
                <a:latin typeface="Times New Roman" pitchFamily="18" charset="0"/>
                <a:cs typeface="Times New Roman" pitchFamily="18" charset="0"/>
              </a:rPr>
              <a:t> (που σημαίνει απομονώνω). Είναι σαφές ότι η έννοια του όρου «νησί» συσχετίζεται με έννοιες όπως διάκριση, οριοθέτηση, περιορισμός, κλπ. </a:t>
            </a:r>
          </a:p>
          <a:p>
            <a:pPr algn="just">
              <a:lnSpc>
                <a:spcPct val="120000"/>
              </a:lnSpc>
            </a:pPr>
            <a:r>
              <a:rPr lang="el-GR" dirty="0" smtClean="0">
                <a:latin typeface="Times New Roman" pitchFamily="18" charset="0"/>
                <a:cs typeface="Times New Roman" pitchFamily="18" charset="0"/>
              </a:rPr>
              <a:t>Με όρους πολιτικής γεωγραφίας, ως νησί ορίζεται «</a:t>
            </a:r>
            <a:r>
              <a:rPr lang="el-GR" i="1" dirty="0" smtClean="0">
                <a:latin typeface="Times New Roman" pitchFamily="18" charset="0"/>
                <a:cs typeface="Times New Roman" pitchFamily="18" charset="0"/>
              </a:rPr>
              <a:t>κάθε τμήμα γης που δεν έχει χερσαία σύνορα</a:t>
            </a:r>
            <a:r>
              <a:rPr lang="el-GR" dirty="0" smtClean="0">
                <a:latin typeface="Times New Roman" pitchFamily="18" charset="0"/>
                <a:cs typeface="Times New Roman" pitchFamily="18" charset="0"/>
              </a:rPr>
              <a:t>».</a:t>
            </a:r>
            <a:r>
              <a:rPr lang="el-GR" i="1" dirty="0" smtClean="0">
                <a:latin typeface="Times New Roman" pitchFamily="18" charset="0"/>
                <a:cs typeface="Times New Roman" pitchFamily="18" charset="0"/>
              </a:rPr>
              <a:t> </a:t>
            </a:r>
          </a:p>
          <a:p>
            <a:pPr algn="just">
              <a:lnSpc>
                <a:spcPct val="120000"/>
              </a:lnSpc>
            </a:pPr>
            <a:r>
              <a:rPr lang="el-GR" dirty="0" smtClean="0">
                <a:latin typeface="Times New Roman" pitchFamily="18" charset="0"/>
                <a:cs typeface="Times New Roman" pitchFamily="18" charset="0"/>
              </a:rPr>
              <a:t>Συναφώς, ως νησιωτική περιφέρεια ορίζεται «</a:t>
            </a:r>
            <a:r>
              <a:rPr lang="el-GR" i="1" dirty="0" smtClean="0">
                <a:latin typeface="Times New Roman" pitchFamily="18" charset="0"/>
                <a:cs typeface="Times New Roman" pitchFamily="18" charset="0"/>
              </a:rPr>
              <a:t>η γεωγραφική περιοχή που περιλαμβάνει ομάδα νησιών ή ένα μεγάλο νησί και τα χαρακτηριστικά της, κυρίως </a:t>
            </a:r>
            <a:r>
              <a:rPr lang="el-GR" i="1" dirty="0" err="1" smtClean="0">
                <a:latin typeface="Times New Roman" pitchFamily="18" charset="0"/>
                <a:cs typeface="Times New Roman" pitchFamily="18" charset="0"/>
              </a:rPr>
              <a:t>κοινωνικό‐οικονομικά</a:t>
            </a:r>
            <a:r>
              <a:rPr lang="el-GR" i="1" dirty="0" smtClean="0">
                <a:latin typeface="Times New Roman" pitchFamily="18" charset="0"/>
                <a:cs typeface="Times New Roman" pitchFamily="18" charset="0"/>
              </a:rPr>
              <a:t>, τη διαφοροποιούν από τις υπόλοιπες ηπειρωτικές περιφέρειες</a:t>
            </a:r>
            <a:r>
              <a:rPr lang="el-GR" dirty="0" smtClean="0">
                <a:latin typeface="Times New Roman" pitchFamily="18" charset="0"/>
                <a:cs typeface="Times New Roman" pitchFamily="18" charset="0"/>
              </a:rPr>
              <a:t>».</a:t>
            </a:r>
            <a:r>
              <a:rPr lang="el-GR" i="1" dirty="0" smtClean="0">
                <a:latin typeface="Times New Roman" pitchFamily="18" charset="0"/>
                <a:cs typeface="Times New Roman" pitchFamily="18" charset="0"/>
              </a:rPr>
              <a:t> </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dirty="0" smtClean="0">
                <a:latin typeface="Times New Roman" pitchFamily="18" charset="0"/>
                <a:cs typeface="Times New Roman" pitchFamily="18" charset="0"/>
              </a:rPr>
              <a:t>Η Ευρωπαϊκή Ένωση, στην προσπάθεια της να αναπτύξει μια ολοκληρωμένη περιφερειακή πολιτική, έχει εκπονήσει ένα </a:t>
            </a:r>
            <a:r>
              <a:rPr lang="el-GR" b="1" dirty="0" smtClean="0">
                <a:latin typeface="Times New Roman" pitchFamily="18" charset="0"/>
                <a:cs typeface="Times New Roman" pitchFamily="18" charset="0"/>
              </a:rPr>
              <a:t>βασικό (διοικητικό-</a:t>
            </a:r>
            <a:r>
              <a:rPr lang="el-GR" b="1" dirty="0" err="1" smtClean="0">
                <a:latin typeface="Times New Roman" pitchFamily="18" charset="0"/>
                <a:cs typeface="Times New Roman" pitchFamily="18" charset="0"/>
              </a:rPr>
              <a:t>διαχειριστικ</a:t>
            </a:r>
            <a:r>
              <a:rPr lang="el-GR" b="1" dirty="0" smtClean="0">
                <a:latin typeface="Times New Roman" pitchFamily="18" charset="0"/>
                <a:cs typeface="Times New Roman" pitchFamily="18" charset="0"/>
              </a:rPr>
              <a:t>ό) οδηγό για τις περιοχές των κρατών μελών της που έχουν ειδικά γεωγραφικά χαρακτηριστικά</a:t>
            </a:r>
            <a:r>
              <a:rPr lang="el-GR" dirty="0" smtClean="0">
                <a:latin typeface="Times New Roman" pitchFamily="18" charset="0"/>
                <a:cs typeface="Times New Roman" pitchFamily="18" charset="0"/>
              </a:rPr>
              <a:t>. Δεδομένης της </a:t>
            </a:r>
            <a:r>
              <a:rPr lang="el-GR" b="1" dirty="0" smtClean="0">
                <a:latin typeface="Times New Roman" pitchFamily="18" charset="0"/>
                <a:cs typeface="Times New Roman" pitchFamily="18" charset="0"/>
              </a:rPr>
              <a:t>έλλειψης ενός κοινά αποδεκτού ορισμού </a:t>
            </a:r>
            <a:r>
              <a:rPr lang="el-GR" dirty="0" smtClean="0">
                <a:latin typeface="Times New Roman" pitchFamily="18" charset="0"/>
                <a:cs typeface="Times New Roman" pitchFamily="18" charset="0"/>
              </a:rPr>
              <a:t>για αυτές τις περιοχές, σε ευρωπαϊκό επίπεδο, έχει επιλεγεί η προσέγγιση της αναγνώρισης/καταγραφής τους με βάση γνήσιες γεωγραφικές ιδιαιτερότητες, και έτσι έχουν καταγραφεί </a:t>
            </a:r>
            <a:r>
              <a:rPr lang="el-GR" b="1" dirty="0" smtClean="0">
                <a:latin typeface="Times New Roman" pitchFamily="18" charset="0"/>
                <a:cs typeface="Times New Roman" pitchFamily="18" charset="0"/>
              </a:rPr>
              <a:t>πέντε κατηγορίες</a:t>
            </a:r>
            <a:r>
              <a:rPr lang="el-GR" dirty="0" smtClean="0">
                <a:latin typeface="Times New Roman" pitchFamily="18" charset="0"/>
                <a:cs typeface="Times New Roman" pitchFamily="18" charset="0"/>
              </a:rPr>
              <a:t>: συνοριακές περιοχές, ορεινές περιοχές, </a:t>
            </a:r>
            <a:r>
              <a:rPr lang="el-GR" b="1" dirty="0" smtClean="0">
                <a:latin typeface="Times New Roman" pitchFamily="18" charset="0"/>
                <a:cs typeface="Times New Roman" pitchFamily="18" charset="0"/>
              </a:rPr>
              <a:t>νησιωτικές περιοχές</a:t>
            </a:r>
            <a:r>
              <a:rPr lang="el-GR" dirty="0" smtClean="0">
                <a:latin typeface="Times New Roman" pitchFamily="18" charset="0"/>
                <a:cs typeface="Times New Roman" pitchFamily="18" charset="0"/>
              </a:rPr>
              <a:t>, αραιοκατοικημένες περιοχές, απομακρυσμένες περιοχές. </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dirty="0" smtClean="0">
                <a:latin typeface="Times New Roman" pitchFamily="18" charset="0"/>
                <a:cs typeface="Times New Roman" pitchFamily="18" charset="0"/>
              </a:rPr>
              <a:t>Οι νησιωτικές περιοχές (</a:t>
            </a:r>
            <a:r>
              <a:rPr lang="en-US" dirty="0" smtClean="0">
                <a:latin typeface="Times New Roman" pitchFamily="18" charset="0"/>
                <a:cs typeface="Times New Roman" pitchFamily="18" charset="0"/>
              </a:rPr>
              <a:t>island regions</a:t>
            </a:r>
            <a:r>
              <a:rPr lang="el-GR" dirty="0" smtClean="0">
                <a:latin typeface="Times New Roman" pitchFamily="18" charset="0"/>
                <a:cs typeface="Times New Roman" pitchFamily="18" charset="0"/>
              </a:rPr>
              <a:t>) </a:t>
            </a:r>
            <a:r>
              <a:rPr lang="el-GR" b="1" dirty="0" smtClean="0">
                <a:latin typeface="Times New Roman" pitchFamily="18" charset="0"/>
                <a:cs typeface="Times New Roman" pitchFamily="18" charset="0"/>
              </a:rPr>
              <a:t>ορίζονται με δυο εναλλακτικά κριτήρια</a:t>
            </a:r>
            <a:r>
              <a:rPr lang="el-GR" dirty="0" smtClean="0">
                <a:latin typeface="Times New Roman" pitchFamily="18" charset="0"/>
                <a:cs typeface="Times New Roman" pitchFamily="18" charset="0"/>
              </a:rPr>
              <a:t>: </a:t>
            </a:r>
          </a:p>
          <a:p>
            <a:pPr algn="just">
              <a:lnSpc>
                <a:spcPct val="120000"/>
              </a:lnSpc>
            </a:pPr>
            <a:r>
              <a:rPr lang="el-GR" dirty="0" smtClean="0">
                <a:latin typeface="Times New Roman" pitchFamily="18" charset="0"/>
                <a:cs typeface="Times New Roman" pitchFamily="18" charset="0"/>
              </a:rPr>
              <a:t>είτε ως περιοχές στις οποίες το μεγαλύτερο μέρος του πληθυσμού κατοικεί σε νησιά </a:t>
            </a:r>
            <a:r>
              <a:rPr lang="el-GR" b="1" dirty="0" smtClean="0">
                <a:latin typeface="Times New Roman" pitchFamily="18" charset="0"/>
                <a:cs typeface="Times New Roman" pitchFamily="18" charset="0"/>
              </a:rPr>
              <a:t>(πληθυσμιακό κριτήριο)</a:t>
            </a:r>
            <a:r>
              <a:rPr lang="el-GR" dirty="0" smtClean="0">
                <a:latin typeface="Times New Roman" pitchFamily="18" charset="0"/>
                <a:cs typeface="Times New Roman" pitchFamily="18" charset="0"/>
              </a:rPr>
              <a:t>, είτε ως περιοχές που η γεωγραφική έκταση καλύπτεται κατά το μεγαλύτερο μέρος από νησιά </a:t>
            </a:r>
            <a:r>
              <a:rPr lang="el-GR" b="1" dirty="0" smtClean="0">
                <a:latin typeface="Times New Roman" pitchFamily="18" charset="0"/>
                <a:cs typeface="Times New Roman" pitchFamily="18" charset="0"/>
              </a:rPr>
              <a:t>(γεωγραφικό κριτήριο). </a:t>
            </a:r>
          </a:p>
          <a:p>
            <a:pPr algn="just">
              <a:lnSpc>
                <a:spcPct val="120000"/>
              </a:lnSpc>
            </a:pPr>
            <a:endParaRPr lang="el-GR" dirty="0" smtClean="0">
              <a:latin typeface="Times New Roman" pitchFamily="18" charset="0"/>
              <a:cs typeface="Times New Roman" pitchFamily="18" charset="0"/>
            </a:endParaRPr>
          </a:p>
          <a:p>
            <a:pPr algn="just">
              <a:lnSpc>
                <a:spcPct val="120000"/>
              </a:lnSpc>
            </a:pPr>
            <a:endParaRPr lang="el-GR" dirty="0" smtClean="0">
              <a:latin typeface="Times New Roman" pitchFamily="18" charset="0"/>
              <a:cs typeface="Times New Roman" pitchFamily="18" charset="0"/>
            </a:endParaRPr>
          </a:p>
          <a:p>
            <a:pPr algn="just">
              <a:lnSpc>
                <a:spcPct val="120000"/>
              </a:lnSpc>
            </a:pPr>
            <a:endParaRPr lang="el-GR" dirty="0" smtClean="0">
              <a:latin typeface="Times New Roman" pitchFamily="18" charset="0"/>
              <a:cs typeface="Times New Roman" pitchFamily="18" charset="0"/>
            </a:endParaRPr>
          </a:p>
          <a:p>
            <a:pPr algn="just">
              <a:lnSpc>
                <a:spcPct val="120000"/>
              </a:lnSpc>
            </a:pPr>
            <a:endParaRPr lang="el-GR" dirty="0" smtClean="0">
              <a:latin typeface="Times New Roman" pitchFamily="18" charset="0"/>
              <a:cs typeface="Times New Roman" pitchFamily="18" charset="0"/>
            </a:endParaRP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142876"/>
          </a:xfrm>
        </p:spPr>
        <p:txBody>
          <a:bodyPr>
            <a:normAutofit fontScale="90000"/>
          </a:bodyPr>
          <a:lstStyle/>
          <a:p>
            <a:endParaRPr lang="el-GR" dirty="0"/>
          </a:p>
        </p:txBody>
      </p:sp>
      <p:sp>
        <p:nvSpPr>
          <p:cNvPr id="3" name="2 - Θέση περιεχομένου"/>
          <p:cNvSpPr>
            <a:spLocks noGrp="1"/>
          </p:cNvSpPr>
          <p:nvPr>
            <p:ph idx="1"/>
          </p:nvPr>
        </p:nvSpPr>
        <p:spPr>
          <a:xfrm>
            <a:off x="457200" y="0"/>
            <a:ext cx="8229600" cy="6572272"/>
          </a:xfrm>
        </p:spPr>
        <p:txBody>
          <a:bodyPr>
            <a:normAutofit fontScale="62500" lnSpcReduction="20000"/>
          </a:bodyPr>
          <a:lstStyle/>
          <a:p>
            <a:pPr algn="just">
              <a:lnSpc>
                <a:spcPct val="120000"/>
              </a:lnSpc>
            </a:pPr>
            <a:endParaRPr lang="el-GR" b="1" dirty="0" smtClean="0">
              <a:latin typeface="Times New Roman" pitchFamily="18" charset="0"/>
              <a:cs typeface="Times New Roman" pitchFamily="18" charset="0"/>
            </a:endParaRPr>
          </a:p>
          <a:p>
            <a:pPr algn="just">
              <a:lnSpc>
                <a:spcPct val="120000"/>
              </a:lnSpc>
            </a:pPr>
            <a:r>
              <a:rPr lang="el-GR" b="1" dirty="0" smtClean="0">
                <a:latin typeface="Times New Roman" pitchFamily="18" charset="0"/>
                <a:cs typeface="Times New Roman" pitchFamily="18" charset="0"/>
              </a:rPr>
              <a:t>Ως νησί ορίζεται μια περιοχή με τα εξής χαρακτηριστικά (σωρευτικά)</a:t>
            </a:r>
            <a:r>
              <a:rPr lang="el-GR" dirty="0" smtClean="0">
                <a:latin typeface="Times New Roman" pitchFamily="18" charset="0"/>
                <a:cs typeface="Times New Roman" pitchFamily="18" charset="0"/>
              </a:rPr>
              <a:t>: </a:t>
            </a:r>
          </a:p>
          <a:p>
            <a:pPr algn="just">
              <a:lnSpc>
                <a:spcPct val="120000"/>
              </a:lnSpc>
            </a:pPr>
            <a:r>
              <a:rPr lang="el-GR" dirty="0" smtClean="0">
                <a:latin typeface="Times New Roman" pitchFamily="18" charset="0"/>
                <a:cs typeface="Times New Roman" pitchFamily="18" charset="0"/>
              </a:rPr>
              <a:t>α) έκταση τουλάχιστον ένα τετραγωνικό χιλιόμετρο, </a:t>
            </a:r>
          </a:p>
          <a:p>
            <a:pPr algn="just">
              <a:lnSpc>
                <a:spcPct val="120000"/>
              </a:lnSpc>
            </a:pPr>
            <a:r>
              <a:rPr lang="el-GR" dirty="0" smtClean="0">
                <a:latin typeface="Times New Roman" pitchFamily="18" charset="0"/>
                <a:cs typeface="Times New Roman" pitchFamily="18" charset="0"/>
              </a:rPr>
              <a:t>β) απόσταση περισσότερο από ένα χιλιόμετρο από την ηπειρωτική χώρα, </a:t>
            </a:r>
          </a:p>
          <a:p>
            <a:pPr algn="just">
              <a:lnSpc>
                <a:spcPct val="120000"/>
              </a:lnSpc>
            </a:pPr>
            <a:r>
              <a:rPr lang="el-GR" dirty="0" smtClean="0">
                <a:latin typeface="Times New Roman" pitchFamily="18" charset="0"/>
                <a:cs typeface="Times New Roman" pitchFamily="18" charset="0"/>
              </a:rPr>
              <a:t>γ) μόνιμο πληθυσμό τουλάχιστον πενήντα κατοίκους, </a:t>
            </a:r>
          </a:p>
          <a:p>
            <a:pPr algn="just">
              <a:lnSpc>
                <a:spcPct val="120000"/>
              </a:lnSpc>
            </a:pPr>
            <a:r>
              <a:rPr lang="el-GR" dirty="0" smtClean="0">
                <a:latin typeface="Times New Roman" pitchFamily="18" charset="0"/>
                <a:cs typeface="Times New Roman" pitchFamily="18" charset="0"/>
              </a:rPr>
              <a:t>δ) ανυπαρξία κάποιας σταθερής σύνδεσης (π.χ. γέφυρα, τούνελ) με την ηπειρωτική χώρα. </a:t>
            </a:r>
          </a:p>
          <a:p>
            <a:pPr algn="just">
              <a:lnSpc>
                <a:spcPct val="120000"/>
              </a:lnSpc>
            </a:pPr>
            <a:r>
              <a:rPr lang="el-GR" dirty="0" smtClean="0">
                <a:latin typeface="Times New Roman" pitchFamily="18" charset="0"/>
                <a:cs typeface="Times New Roman" pitchFamily="18" charset="0"/>
              </a:rPr>
              <a:t>Παλαιότερα υπήρχε και ένα πέμπτο στοιχείο, η ανυπαρξία πρωτεύουσας κράτους σε αυτή την περιοχή (για να μην θεωρούνται νησιά η Μεγάλη Βρετανία και η Ιρλανδία, αλλά λόγω Μάλτας και Κύπρου που είναι νησιά στην Πολιτική Συνοχής της ΕΕ, η Ευρωπαϊκή Επιτροπή στην 5</a:t>
            </a:r>
            <a:r>
              <a:rPr lang="el-GR" baseline="30000" dirty="0" smtClean="0">
                <a:latin typeface="Times New Roman" pitchFamily="18" charset="0"/>
                <a:cs typeface="Times New Roman" pitchFamily="18" charset="0"/>
              </a:rPr>
              <a:t>η</a:t>
            </a:r>
            <a:r>
              <a:rPr lang="el-GR" dirty="0" smtClean="0">
                <a:latin typeface="Times New Roman" pitchFamily="18" charset="0"/>
                <a:cs typeface="Times New Roman" pitchFamily="18" charset="0"/>
              </a:rPr>
              <a:t> Έκθεση Συνοχής (2010) κατήργησε το πέμπτο στοιχείο. Πάντως, σύμφωνα με την υπ αρ. 33 Δήλωση που συνοδεύει τη Συνθήκη της Λισσαβόνας, όσον αφορά το άρθρο 174 της Συνθήκης για τη λειτουργία της Ευρωπαϊκής Ένωσης, η</a:t>
            </a:r>
            <a:r>
              <a:rPr lang="el-GR" b="1"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αναφορά του άρθρου 174 σε «</a:t>
            </a:r>
            <a:r>
              <a:rPr lang="el-GR" i="1" dirty="0" smtClean="0">
                <a:latin typeface="Times New Roman" pitchFamily="18" charset="0"/>
                <a:cs typeface="Times New Roman" pitchFamily="18" charset="0"/>
              </a:rPr>
              <a:t>νησιωτικές περιοχές</a:t>
            </a:r>
            <a:r>
              <a:rPr lang="el-GR" dirty="0" smtClean="0">
                <a:latin typeface="Times New Roman" pitchFamily="18" charset="0"/>
                <a:cs typeface="Times New Roman" pitchFamily="18" charset="0"/>
              </a:rPr>
              <a:t>» μπορεί να περιλαμβάνει και νησιωτικά κράτη στο σύνολό τους, εφόσον ικανοποιούνται τα αναγκαία κριτήρια.</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b="1" dirty="0" smtClean="0">
                <a:latin typeface="Times New Roman" pitchFamily="18" charset="0"/>
                <a:cs typeface="Times New Roman" pitchFamily="18" charset="0"/>
              </a:rPr>
              <a:t>Επιτροπή Νήσων της </a:t>
            </a:r>
            <a:r>
              <a:rPr lang="en-US" b="1" dirty="0" smtClean="0">
                <a:latin typeface="Times New Roman" pitchFamily="18" charset="0"/>
                <a:cs typeface="Times New Roman" pitchFamily="18" charset="0"/>
              </a:rPr>
              <a:t>CRPM</a:t>
            </a:r>
            <a:r>
              <a:rPr lang="el-GR" b="1" dirty="0" smtClean="0">
                <a:latin typeface="Times New Roman" pitchFamily="18" charset="0"/>
                <a:cs typeface="Times New Roman" pitchFamily="18" charset="0"/>
              </a:rPr>
              <a:t> (παραλλαγή ορισμού)</a:t>
            </a:r>
            <a:r>
              <a:rPr lang="el-GR" dirty="0" smtClean="0">
                <a:latin typeface="Times New Roman" pitchFamily="18" charset="0"/>
                <a:cs typeface="Times New Roman" pitchFamily="18" charset="0"/>
              </a:rPr>
              <a:t>: ως νησί ορίζεται «</a:t>
            </a:r>
            <a:r>
              <a:rPr lang="el-GR" i="1" dirty="0" smtClean="0">
                <a:latin typeface="Times New Roman" pitchFamily="18" charset="0"/>
                <a:cs typeface="Times New Roman" pitchFamily="18" charset="0"/>
              </a:rPr>
              <a:t>κάθε τμήμα γης με έκταση τουλάχιστον ένα </a:t>
            </a:r>
            <a:r>
              <a:rPr lang="el-GR" i="1" dirty="0" err="1" smtClean="0">
                <a:latin typeface="Times New Roman" pitchFamily="18" charset="0"/>
                <a:cs typeface="Times New Roman" pitchFamily="18" charset="0"/>
              </a:rPr>
              <a:t>τετρ</a:t>
            </a:r>
            <a:r>
              <a:rPr lang="el-GR" i="1" dirty="0" smtClean="0">
                <a:latin typeface="Times New Roman" pitchFamily="18" charset="0"/>
                <a:cs typeface="Times New Roman" pitchFamily="18" charset="0"/>
              </a:rPr>
              <a:t>. </a:t>
            </a:r>
            <a:r>
              <a:rPr lang="el-GR" i="1" dirty="0" err="1" smtClean="0">
                <a:latin typeface="Times New Roman" pitchFamily="18" charset="0"/>
                <a:cs typeface="Times New Roman" pitchFamily="18" charset="0"/>
              </a:rPr>
              <a:t>χλμ</a:t>
            </a:r>
            <a:r>
              <a:rPr lang="el-GR" i="1" dirty="0" smtClean="0">
                <a:latin typeface="Times New Roman" pitchFamily="18" charset="0"/>
                <a:cs typeface="Times New Roman" pitchFamily="18" charset="0"/>
              </a:rPr>
              <a:t>, το οποίο: α) απέχει τουλάχιστον ένα </a:t>
            </a:r>
            <a:r>
              <a:rPr lang="el-GR" i="1" dirty="0" err="1" smtClean="0">
                <a:latin typeface="Times New Roman" pitchFamily="18" charset="0"/>
                <a:cs typeface="Times New Roman" pitchFamily="18" charset="0"/>
              </a:rPr>
              <a:t>χλμ</a:t>
            </a:r>
            <a:r>
              <a:rPr lang="el-GR" i="1" dirty="0" smtClean="0">
                <a:latin typeface="Times New Roman" pitchFamily="18" charset="0"/>
                <a:cs typeface="Times New Roman" pitchFamily="18" charset="0"/>
              </a:rPr>
              <a:t>. από την ξηρά, ενώ δεν έχει σταθερή σύνδεση μ’ αυτήν, β) έχει δημιουργηθεί με φυσικό τρόπο, γ) είναι μικρότερο από ήπειρο, δ) έχει ένα μόνιμο πληθυσμό στατιστικά σημαντικό και συνεπώς στηρίζει κατοικία και οικονομικές δραστηριότητες, ε) δεν περιλαμβάνει πρωτεύουσα κράτους</a:t>
            </a:r>
            <a:r>
              <a:rPr lang="el-GR" dirty="0" smtClean="0">
                <a:latin typeface="Times New Roman" pitchFamily="18" charset="0"/>
                <a:cs typeface="Times New Roman" pitchFamily="18" charset="0"/>
              </a:rPr>
              <a:t>». </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x-none" smtClean="0">
                <a:latin typeface="Times New Roman" pitchFamily="18" charset="0"/>
                <a:cs typeface="Times New Roman" pitchFamily="18" charset="0"/>
              </a:rPr>
              <a:t>Για την ΕΛΣΤΑΤ και τη </a:t>
            </a:r>
            <a:r>
              <a:rPr lang="en-US" dirty="0" smtClean="0">
                <a:latin typeface="Times New Roman" pitchFamily="18" charset="0"/>
                <a:cs typeface="Times New Roman" pitchFamily="18" charset="0"/>
              </a:rPr>
              <a:t>EUROSTAT</a:t>
            </a:r>
            <a:r>
              <a:rPr lang="x-none" smtClean="0">
                <a:latin typeface="Times New Roman" pitchFamily="18" charset="0"/>
                <a:cs typeface="Times New Roman" pitchFamily="18" charset="0"/>
              </a:rPr>
              <a:t> η χωρική ενότητα </a:t>
            </a:r>
            <a:r>
              <a:rPr lang="el-GR" dirty="0" smtClean="0">
                <a:latin typeface="Times New Roman" pitchFamily="18" charset="0"/>
                <a:cs typeface="Times New Roman" pitchFamily="18" charset="0"/>
              </a:rPr>
              <a:t>«</a:t>
            </a:r>
            <a:r>
              <a:rPr lang="x-none" smtClean="0">
                <a:latin typeface="Times New Roman" pitchFamily="18" charset="0"/>
                <a:cs typeface="Times New Roman" pitchFamily="18" charset="0"/>
              </a:rPr>
              <a:t>νησί</a:t>
            </a:r>
            <a:r>
              <a:rPr lang="el-GR" dirty="0" smtClean="0">
                <a:latin typeface="Times New Roman" pitchFamily="18" charset="0"/>
                <a:cs typeface="Times New Roman" pitchFamily="18" charset="0"/>
              </a:rPr>
              <a:t>»</a:t>
            </a:r>
            <a:r>
              <a:rPr lang="x-none" smtClean="0">
                <a:latin typeface="Times New Roman" pitchFamily="18" charset="0"/>
                <a:cs typeface="Times New Roman" pitchFamily="18" charset="0"/>
              </a:rPr>
              <a:t> δεν υπάρχει, γεγονός που δυσκολεύει τη συγκέντρωση στοιχείων και κατ’ επέκταση την ανάλυση.</a:t>
            </a:r>
            <a:endParaRPr lang="el-GR" dirty="0" smtClean="0">
              <a:latin typeface="Times New Roman" pitchFamily="18" charset="0"/>
              <a:cs typeface="Times New Roman" pitchFamily="18" charset="0"/>
            </a:endParaRPr>
          </a:p>
          <a:p>
            <a:pPr>
              <a:lnSpc>
                <a:spcPct val="120000"/>
              </a:lnSpc>
            </a:pPr>
            <a:endParaRPr lang="el-GR" dirty="0" smtClean="0">
              <a:latin typeface="Times New Roman" pitchFamily="18" charset="0"/>
              <a:cs typeface="Times New Roman" pitchFamily="18" charset="0"/>
            </a:endParaRPr>
          </a:p>
          <a:p>
            <a:pPr>
              <a:lnSpc>
                <a:spcPct val="120000"/>
              </a:lnSpc>
            </a:pPr>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285752"/>
          </a:xfrm>
        </p:spPr>
        <p:txBody>
          <a:bodyPr>
            <a:normAutofit fontScale="90000"/>
          </a:bodyPr>
          <a:lstStyle/>
          <a:p>
            <a:endParaRPr lang="el-GR" dirty="0"/>
          </a:p>
        </p:txBody>
      </p:sp>
      <p:sp>
        <p:nvSpPr>
          <p:cNvPr id="3" name="2 - Θέση περιεχομένου"/>
          <p:cNvSpPr>
            <a:spLocks noGrp="1"/>
          </p:cNvSpPr>
          <p:nvPr>
            <p:ph idx="1"/>
          </p:nvPr>
        </p:nvSpPr>
        <p:spPr>
          <a:xfrm>
            <a:off x="457200" y="642918"/>
            <a:ext cx="8229600" cy="5572164"/>
          </a:xfrm>
        </p:spPr>
        <p:txBody>
          <a:bodyPr>
            <a:normAutofit/>
          </a:bodyPr>
          <a:lstStyle/>
          <a:p>
            <a:pPr algn="just"/>
            <a:r>
              <a:rPr lang="el-GR" sz="1600" b="1" dirty="0" smtClean="0">
                <a:latin typeface="Times New Roman" pitchFamily="18" charset="0"/>
                <a:cs typeface="Times New Roman" pitchFamily="18" charset="0"/>
              </a:rPr>
              <a:t>Νομικός ορισμός </a:t>
            </a:r>
            <a:r>
              <a:rPr lang="el-GR" sz="1600" dirty="0" smtClean="0">
                <a:latin typeface="Times New Roman" pitchFamily="18" charset="0"/>
                <a:cs typeface="Times New Roman" pitchFamily="18" charset="0"/>
              </a:rPr>
              <a:t>υπάρχει στη </a:t>
            </a:r>
            <a:r>
              <a:rPr lang="el-GR" sz="1600" b="1" dirty="0" smtClean="0">
                <a:latin typeface="Times New Roman" pitchFamily="18" charset="0"/>
                <a:cs typeface="Times New Roman" pitchFamily="18" charset="0"/>
              </a:rPr>
              <a:t>Σύμβαση για το Δίκαιο της Θάλασσας </a:t>
            </a:r>
            <a:r>
              <a:rPr lang="el-GR" sz="1600" dirty="0" smtClean="0">
                <a:latin typeface="Times New Roman" pitchFamily="18" charset="0"/>
                <a:cs typeface="Times New Roman" pitchFamily="18" charset="0"/>
              </a:rPr>
              <a:t>(</a:t>
            </a:r>
            <a:r>
              <a:rPr lang="el-GR" sz="1600" dirty="0" err="1" smtClean="0">
                <a:latin typeface="Times New Roman" pitchFamily="18" charset="0"/>
                <a:cs typeface="Times New Roman" pitchFamily="18" charset="0"/>
              </a:rPr>
              <a:t>United</a:t>
            </a:r>
            <a:r>
              <a:rPr lang="el-GR" sz="1600" dirty="0" smtClean="0">
                <a:latin typeface="Times New Roman" pitchFamily="18" charset="0"/>
                <a:cs typeface="Times New Roman" pitchFamily="18" charset="0"/>
              </a:rPr>
              <a:t> </a:t>
            </a:r>
            <a:r>
              <a:rPr lang="el-GR" sz="1600" dirty="0" err="1" smtClean="0">
                <a:latin typeface="Times New Roman" pitchFamily="18" charset="0"/>
                <a:cs typeface="Times New Roman" pitchFamily="18" charset="0"/>
              </a:rPr>
              <a:t>Nations</a:t>
            </a:r>
            <a:r>
              <a:rPr lang="el-GR" sz="1600" dirty="0" smtClean="0">
                <a:latin typeface="Times New Roman" pitchFamily="18" charset="0"/>
                <a:cs typeface="Times New Roman" pitchFamily="18" charset="0"/>
              </a:rPr>
              <a:t> </a:t>
            </a:r>
            <a:r>
              <a:rPr lang="el-GR" sz="1600" dirty="0" err="1" smtClean="0">
                <a:latin typeface="Times New Roman" pitchFamily="18" charset="0"/>
                <a:cs typeface="Times New Roman" pitchFamily="18" charset="0"/>
              </a:rPr>
              <a:t>Convention</a:t>
            </a:r>
            <a:r>
              <a:rPr lang="el-GR" sz="1600" dirty="0" smtClean="0">
                <a:latin typeface="Times New Roman" pitchFamily="18" charset="0"/>
                <a:cs typeface="Times New Roman" pitchFamily="18" charset="0"/>
              </a:rPr>
              <a:t> </a:t>
            </a:r>
            <a:r>
              <a:rPr lang="el-GR" sz="1600" dirty="0" err="1" smtClean="0">
                <a:latin typeface="Times New Roman" pitchFamily="18" charset="0"/>
                <a:cs typeface="Times New Roman" pitchFamily="18" charset="0"/>
              </a:rPr>
              <a:t>on</a:t>
            </a:r>
            <a:r>
              <a:rPr lang="el-GR" sz="1600" dirty="0" smtClean="0">
                <a:latin typeface="Times New Roman" pitchFamily="18" charset="0"/>
                <a:cs typeface="Times New Roman" pitchFamily="18" charset="0"/>
              </a:rPr>
              <a:t> </a:t>
            </a:r>
            <a:r>
              <a:rPr lang="el-GR" sz="1600" dirty="0" err="1" smtClean="0">
                <a:latin typeface="Times New Roman" pitchFamily="18" charset="0"/>
                <a:cs typeface="Times New Roman" pitchFamily="18" charset="0"/>
              </a:rPr>
              <a:t>the</a:t>
            </a:r>
            <a:r>
              <a:rPr lang="el-GR" sz="1600" dirty="0" smtClean="0">
                <a:latin typeface="Times New Roman" pitchFamily="18" charset="0"/>
                <a:cs typeface="Times New Roman" pitchFamily="18" charset="0"/>
              </a:rPr>
              <a:t> </a:t>
            </a:r>
            <a:r>
              <a:rPr lang="el-GR" sz="1600" dirty="0" err="1" smtClean="0">
                <a:latin typeface="Times New Roman" pitchFamily="18" charset="0"/>
                <a:cs typeface="Times New Roman" pitchFamily="18" charset="0"/>
              </a:rPr>
              <a:t>Law</a:t>
            </a:r>
            <a:r>
              <a:rPr lang="el-GR" sz="1600" dirty="0" smtClean="0">
                <a:latin typeface="Times New Roman" pitchFamily="18" charset="0"/>
                <a:cs typeface="Times New Roman" pitchFamily="18" charset="0"/>
              </a:rPr>
              <a:t> </a:t>
            </a:r>
            <a:r>
              <a:rPr lang="el-GR" sz="1600" dirty="0" err="1" smtClean="0">
                <a:latin typeface="Times New Roman" pitchFamily="18" charset="0"/>
                <a:cs typeface="Times New Roman" pitchFamily="18" charset="0"/>
              </a:rPr>
              <a:t>of</a:t>
            </a:r>
            <a:r>
              <a:rPr lang="el-GR" sz="1600" dirty="0" smtClean="0">
                <a:latin typeface="Times New Roman" pitchFamily="18" charset="0"/>
                <a:cs typeface="Times New Roman" pitchFamily="18" charset="0"/>
              </a:rPr>
              <a:t> </a:t>
            </a:r>
            <a:r>
              <a:rPr lang="el-GR" sz="1600" dirty="0" err="1" smtClean="0">
                <a:latin typeface="Times New Roman" pitchFamily="18" charset="0"/>
                <a:cs typeface="Times New Roman" pitchFamily="18" charset="0"/>
              </a:rPr>
              <a:t>the</a:t>
            </a:r>
            <a:r>
              <a:rPr lang="el-GR" sz="1600" dirty="0" smtClean="0">
                <a:latin typeface="Times New Roman" pitchFamily="18" charset="0"/>
                <a:cs typeface="Times New Roman" pitchFamily="18" charset="0"/>
              </a:rPr>
              <a:t> Sea-198</a:t>
            </a:r>
            <a:r>
              <a:rPr lang="en-US" sz="1600" dirty="0" smtClean="0">
                <a:latin typeface="Times New Roman" pitchFamily="18" charset="0"/>
                <a:cs typeface="Times New Roman" pitchFamily="18" charset="0"/>
              </a:rPr>
              <a:t>2/</a:t>
            </a:r>
            <a:r>
              <a:rPr lang="el-GR" sz="1600" dirty="0" smtClean="0">
                <a:latin typeface="Times New Roman" pitchFamily="18" charset="0"/>
                <a:cs typeface="Times New Roman" pitchFamily="18" charset="0"/>
              </a:rPr>
              <a:t>ισχύει από 1994), στο </a:t>
            </a:r>
            <a:r>
              <a:rPr lang="el-GR" sz="1600" b="1" dirty="0" smtClean="0">
                <a:latin typeface="Times New Roman" pitchFamily="18" charset="0"/>
                <a:cs typeface="Times New Roman" pitchFamily="18" charset="0"/>
              </a:rPr>
              <a:t>άρθρο 121 </a:t>
            </a:r>
            <a:r>
              <a:rPr lang="el-GR" sz="1600" dirty="0" smtClean="0">
                <a:latin typeface="Times New Roman" pitchFamily="18" charset="0"/>
                <a:cs typeface="Times New Roman" pitchFamily="18" charset="0"/>
              </a:rPr>
              <a:t>με τίτλο «</a:t>
            </a:r>
            <a:r>
              <a:rPr lang="el-GR" sz="1600" i="1" dirty="0" smtClean="0">
                <a:latin typeface="Times New Roman" pitchFamily="18" charset="0"/>
                <a:cs typeface="Times New Roman" pitchFamily="18" charset="0"/>
              </a:rPr>
              <a:t>Καθεστώς των νήσων</a:t>
            </a:r>
            <a:r>
              <a:rPr lang="el-GR" sz="1600" dirty="0" smtClean="0">
                <a:latin typeface="Times New Roman" pitchFamily="18" charset="0"/>
                <a:cs typeface="Times New Roman" pitchFamily="18" charset="0"/>
              </a:rPr>
              <a:t>», ως εξής:</a:t>
            </a:r>
          </a:p>
          <a:p>
            <a:pPr algn="just"/>
            <a:r>
              <a:rPr lang="el-GR" sz="1600" dirty="0" smtClean="0">
                <a:latin typeface="Times New Roman" pitchFamily="18" charset="0"/>
                <a:cs typeface="Times New Roman" pitchFamily="18" charset="0"/>
              </a:rPr>
              <a:t>«</a:t>
            </a:r>
            <a:r>
              <a:rPr lang="el-GR" sz="1600" i="1" dirty="0" smtClean="0">
                <a:latin typeface="Times New Roman" pitchFamily="18" charset="0"/>
                <a:cs typeface="Times New Roman" pitchFamily="18" charset="0"/>
              </a:rPr>
              <a:t>1. Νήσος είναι μια φυσικά διαμορφωμένη περιοχή ξηράς που περιβρέχεται από ύδατα και βρίσκεται πάνω από την επιφάνεια των υδάτων κατά τη μέγιστη πλημμυρίδα.</a:t>
            </a:r>
          </a:p>
          <a:p>
            <a:pPr algn="just"/>
            <a:r>
              <a:rPr lang="el-GR" sz="1600" i="1" dirty="0" smtClean="0">
                <a:latin typeface="Times New Roman" pitchFamily="18" charset="0"/>
                <a:cs typeface="Times New Roman" pitchFamily="18" charset="0"/>
              </a:rPr>
              <a:t>2. Εκτός όπως προβλέπεται στην παράγραφο 3, η χωρική θάλασσα, η συνορεύουσα ζώνη, η αποκλειστική οικονομική ζώνη και η υφαλοκρηπίδα μιας νήσου καθορίζονται σύμφωνα με τις διατάξεις της παρούσας σύμβασης που εφαρμόζονται στις άλλες ηπειρωτικές περιοχές.</a:t>
            </a:r>
          </a:p>
          <a:p>
            <a:pPr algn="just"/>
            <a:r>
              <a:rPr lang="el-GR" sz="1600" i="1" dirty="0" smtClean="0">
                <a:latin typeface="Times New Roman" pitchFamily="18" charset="0"/>
                <a:cs typeface="Times New Roman" pitchFamily="18" charset="0"/>
              </a:rPr>
              <a:t>3. Οι βράχοι οι οποίοι δεν μπορούν να συντηρήσουν ανθρώπινη διαβίωση ή δική τους οικονομική ζωή, δεν θα έχουν αποκλειστική οικονομική ζώνη ή υφαλοκρηπίδα.</a:t>
            </a:r>
            <a:r>
              <a:rPr lang="el-GR" sz="1600" dirty="0" smtClean="0">
                <a:latin typeface="Times New Roman" pitchFamily="18" charset="0"/>
                <a:cs typeface="Times New Roman" pitchFamily="18" charset="0"/>
              </a:rPr>
              <a:t>»</a:t>
            </a:r>
          </a:p>
          <a:p>
            <a:pPr algn="just">
              <a:buNone/>
            </a:pPr>
            <a:endParaRPr lang="el-GR" sz="1600" dirty="0" smtClean="0">
              <a:latin typeface="Times New Roman" pitchFamily="18" charset="0"/>
              <a:cs typeface="Times New Roman" pitchFamily="18" charset="0"/>
            </a:endParaRPr>
          </a:p>
          <a:p>
            <a:pPr algn="just"/>
            <a:r>
              <a:rPr lang="el-GR" sz="1600" dirty="0" smtClean="0">
                <a:latin typeface="Times New Roman" pitchFamily="18" charset="0"/>
                <a:cs typeface="Times New Roman" pitchFamily="18" charset="0"/>
              </a:rPr>
              <a:t>Σε καμία Σύμβαση δεν υπάρχει ορισμός άλλων συχνά αναφερόμενων όρων όπως π.χ. νησίδα, βραχονησίδα, βράχος, μεγαλόνησος ή </a:t>
            </a:r>
            <a:r>
              <a:rPr lang="el-GR" sz="1600" dirty="0" err="1" smtClean="0">
                <a:latin typeface="Times New Roman" pitchFamily="18" charset="0"/>
                <a:cs typeface="Times New Roman" pitchFamily="18" charset="0"/>
              </a:rPr>
              <a:t>μικρόνησος</a:t>
            </a:r>
            <a:r>
              <a:rPr lang="el-GR" sz="1600" dirty="0" smtClean="0">
                <a:latin typeface="Times New Roman" pitchFamily="18" charset="0"/>
                <a:cs typeface="Times New Roman" pitchFamily="18" charset="0"/>
              </a:rPr>
              <a:t>. Σύμφωνα με το διεθνές δίκαιο υπάρχουν μόνο νησιά και τίποτε άλλο. Ακόμα και οι «βράχοι», που αναφέρονται στην τρίτη παράγραφο του άρθρου 121 της νέας Σύμβασης, θεωρούνται νησιά αφού η σχετική μ’ αυτούς διάταξη βρίσκεται στο άρθρο που έχει τίτλο «Καθεστώς των νήσων» χωρίς να υπάρχει ξεχωριστός ορισμός </a:t>
            </a:r>
            <a:r>
              <a:rPr lang="el-GR" sz="1600" dirty="0" err="1" smtClean="0">
                <a:latin typeface="Times New Roman" pitchFamily="18" charset="0"/>
                <a:cs typeface="Times New Roman" pitchFamily="18" charset="0"/>
              </a:rPr>
              <a:t>γι΄</a:t>
            </a:r>
            <a:r>
              <a:rPr lang="el-GR" sz="1600" dirty="0" smtClean="0">
                <a:latin typeface="Times New Roman" pitchFamily="18" charset="0"/>
                <a:cs typeface="Times New Roman" pitchFamily="18" charset="0"/>
              </a:rPr>
              <a:t> αυτούς. </a:t>
            </a:r>
          </a:p>
          <a:p>
            <a:pPr algn="just"/>
            <a:endParaRPr lang="el-GR" sz="1600" dirty="0" smtClean="0">
              <a:latin typeface="Times New Roman" pitchFamily="18" charset="0"/>
              <a:cs typeface="Times New Roman" pitchFamily="18" charset="0"/>
            </a:endParaRPr>
          </a:p>
          <a:p>
            <a:pPr algn="just"/>
            <a:r>
              <a:rPr lang="el-GR" sz="1600" dirty="0" smtClean="0">
                <a:latin typeface="Times New Roman" pitchFamily="18" charset="0"/>
                <a:cs typeface="Times New Roman" pitchFamily="18" charset="0"/>
              </a:rPr>
              <a:t>Γενικά όλες οι απόπειρες για διάκριση των νησιών σε «</a:t>
            </a:r>
            <a:r>
              <a:rPr lang="el-GR" sz="1600" dirty="0" err="1" smtClean="0">
                <a:latin typeface="Times New Roman" pitchFamily="18" charset="0"/>
                <a:cs typeface="Times New Roman" pitchFamily="18" charset="0"/>
              </a:rPr>
              <a:t>Rocks</a:t>
            </a:r>
            <a:r>
              <a:rPr lang="el-GR" sz="1600" dirty="0" smtClean="0">
                <a:latin typeface="Times New Roman" pitchFamily="18" charset="0"/>
                <a:cs typeface="Times New Roman" pitchFamily="18" charset="0"/>
              </a:rPr>
              <a:t>», «</a:t>
            </a:r>
            <a:r>
              <a:rPr lang="el-GR" sz="1600" dirty="0" err="1" smtClean="0">
                <a:latin typeface="Times New Roman" pitchFamily="18" charset="0"/>
                <a:cs typeface="Times New Roman" pitchFamily="18" charset="0"/>
              </a:rPr>
              <a:t>Islets</a:t>
            </a:r>
            <a:r>
              <a:rPr lang="el-GR" sz="1600" dirty="0" smtClean="0">
                <a:latin typeface="Times New Roman" pitchFamily="18" charset="0"/>
                <a:cs typeface="Times New Roman" pitchFamily="18" charset="0"/>
              </a:rPr>
              <a:t>», «</a:t>
            </a:r>
            <a:r>
              <a:rPr lang="el-GR" sz="1600" dirty="0" err="1" smtClean="0">
                <a:latin typeface="Times New Roman" pitchFamily="18" charset="0"/>
                <a:cs typeface="Times New Roman" pitchFamily="18" charset="0"/>
              </a:rPr>
              <a:t>Isles</a:t>
            </a:r>
            <a:r>
              <a:rPr lang="el-GR" sz="1600" dirty="0" smtClean="0">
                <a:latin typeface="Times New Roman" pitchFamily="18" charset="0"/>
                <a:cs typeface="Times New Roman" pitchFamily="18" charset="0"/>
              </a:rPr>
              <a:t>», και «</a:t>
            </a:r>
            <a:r>
              <a:rPr lang="el-GR" sz="1600" dirty="0" err="1" smtClean="0">
                <a:latin typeface="Times New Roman" pitchFamily="18" charset="0"/>
                <a:cs typeface="Times New Roman" pitchFamily="18" charset="0"/>
              </a:rPr>
              <a:t>Islands</a:t>
            </a:r>
            <a:r>
              <a:rPr lang="el-GR" sz="1600" dirty="0" smtClean="0">
                <a:latin typeface="Times New Roman" pitchFamily="18" charset="0"/>
                <a:cs typeface="Times New Roman" pitchFamily="18" charset="0"/>
              </a:rPr>
              <a:t>» δεν έτυχαν αποδοχής στα διεθνή φόρα και δεν τυγχάνουν γενικής εφαρμογής στο διεθνές δίκαιο, αποκλείοντας έτσι και την καθιέρωση εθιμικού κανόνα διεθνούς δικαίου. </a:t>
            </a:r>
          </a:p>
          <a:p>
            <a:pPr algn="just"/>
            <a:endParaRPr lang="el-GR" sz="1600" dirty="0" smtClean="0">
              <a:latin typeface="Times New Roman" pitchFamily="18" charset="0"/>
              <a:cs typeface="Times New Roman" pitchFamily="18" charset="0"/>
            </a:endParaRPr>
          </a:p>
          <a:p>
            <a:pPr algn="just"/>
            <a:endParaRPr lang="el-GR" sz="1600" dirty="0" smtClean="0">
              <a:latin typeface="Times New Roman" pitchFamily="18" charset="0"/>
              <a:cs typeface="Times New Roman" pitchFamily="18" charset="0"/>
            </a:endParaRPr>
          </a:p>
          <a:p>
            <a:pPr algn="just"/>
            <a:endParaRPr lang="el-GR" dirty="0" smtClean="0"/>
          </a:p>
          <a:p>
            <a:pPr algn="just"/>
            <a:endParaRPr lang="el-GR" dirty="0" smtClean="0"/>
          </a:p>
          <a:p>
            <a:pPr algn="just"/>
            <a:endParaRPr lang="el-GR" dirty="0" smtClean="0"/>
          </a:p>
          <a:p>
            <a:pPr algn="just"/>
            <a:endParaRPr lang="el-GR" dirty="0" smtClean="0"/>
          </a:p>
          <a:p>
            <a:pPr algn="just"/>
            <a:endParaRPr lang="el-GR" dirty="0" smtClean="0"/>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214422"/>
          </a:xfrm>
        </p:spPr>
        <p:txBody>
          <a:bodyPr>
            <a:noAutofit/>
          </a:bodyPr>
          <a:lstStyle/>
          <a:p>
            <a:pPr algn="ctr"/>
            <a:r>
              <a:rPr lang="el-GR" sz="3200" b="1" dirty="0" smtClean="0"/>
              <a:t>Εξέλιξη &amp; Ερμηνεία Ελληνικού Συνταγματικού Κειμένου </a:t>
            </a:r>
            <a:endParaRPr lang="el-GR" sz="3200" b="1" dirty="0"/>
          </a:p>
        </p:txBody>
      </p:sp>
      <p:sp>
        <p:nvSpPr>
          <p:cNvPr id="3" name="2 - Θέση περιεχομένου"/>
          <p:cNvSpPr>
            <a:spLocks noGrp="1"/>
          </p:cNvSpPr>
          <p:nvPr>
            <p:ph idx="1"/>
          </p:nvPr>
        </p:nvSpPr>
        <p:spPr>
          <a:xfrm>
            <a:off x="457200" y="1571612"/>
            <a:ext cx="8229600" cy="4786346"/>
          </a:xfrm>
        </p:spPr>
        <p:txBody>
          <a:bodyPr>
            <a:normAutofit fontScale="47500" lnSpcReduction="20000"/>
          </a:bodyPr>
          <a:lstStyle/>
          <a:p>
            <a:pPr algn="just">
              <a:lnSpc>
                <a:spcPct val="120000"/>
              </a:lnSpc>
            </a:pPr>
            <a:r>
              <a:rPr lang="el-GR" sz="3300" dirty="0" smtClean="0">
                <a:latin typeface="Times New Roman" pitchFamily="18" charset="0"/>
                <a:cs typeface="Times New Roman" pitchFamily="18" charset="0"/>
              </a:rPr>
              <a:t>Στο </a:t>
            </a:r>
            <a:r>
              <a:rPr lang="el-GR" sz="3300" b="1" dirty="0" smtClean="0">
                <a:latin typeface="Times New Roman" pitchFamily="18" charset="0"/>
                <a:cs typeface="Times New Roman" pitchFamily="18" charset="0"/>
              </a:rPr>
              <a:t>αρχικό κείμενο του Συντάγματος (1975)</a:t>
            </a:r>
            <a:r>
              <a:rPr lang="el-GR" sz="3300" dirty="0" smtClean="0">
                <a:latin typeface="Times New Roman" pitchFamily="18" charset="0"/>
                <a:cs typeface="Times New Roman" pitchFamily="18" charset="0"/>
              </a:rPr>
              <a:t> υπήρχε αναφορά στον όρο «</a:t>
            </a:r>
            <a:r>
              <a:rPr lang="el-GR" sz="3300" i="1" dirty="0" smtClean="0">
                <a:latin typeface="Times New Roman" pitchFamily="18" charset="0"/>
                <a:cs typeface="Times New Roman" pitchFamily="18" charset="0"/>
              </a:rPr>
              <a:t>νησιωτικές περιοχές</a:t>
            </a:r>
            <a:r>
              <a:rPr lang="el-GR" sz="3300" dirty="0" smtClean="0">
                <a:latin typeface="Times New Roman" pitchFamily="18" charset="0"/>
                <a:cs typeface="Times New Roman" pitchFamily="18" charset="0"/>
              </a:rPr>
              <a:t>», </a:t>
            </a:r>
            <a:r>
              <a:rPr lang="el-GR" sz="3300" b="1" dirty="0" smtClean="0">
                <a:latin typeface="Times New Roman" pitchFamily="18" charset="0"/>
                <a:cs typeface="Times New Roman" pitchFamily="18" charset="0"/>
              </a:rPr>
              <a:t>μόνο</a:t>
            </a:r>
            <a:r>
              <a:rPr lang="el-GR" sz="3300" dirty="0" smtClean="0">
                <a:latin typeface="Times New Roman" pitchFamily="18" charset="0"/>
                <a:cs typeface="Times New Roman" pitchFamily="18" charset="0"/>
              </a:rPr>
              <a:t> σε συνάρτηση με κρατικές ενέργειες για την προαγωγή της οικονομίας αυτών των περιοχών, και την αξιοποίηση των πλουτοπαραγωγικών πηγών τους σε ξηρά, θάλασσα και αέρα (άρθρο 106 παρ. 1).</a:t>
            </a:r>
          </a:p>
          <a:p>
            <a:pPr algn="just">
              <a:lnSpc>
                <a:spcPct val="120000"/>
              </a:lnSpc>
            </a:pPr>
            <a:endParaRPr lang="el-GR" sz="3300" dirty="0" smtClean="0">
              <a:latin typeface="Times New Roman" pitchFamily="18" charset="0"/>
              <a:cs typeface="Times New Roman" pitchFamily="18" charset="0"/>
            </a:endParaRPr>
          </a:p>
          <a:p>
            <a:pPr algn="just">
              <a:lnSpc>
                <a:spcPct val="120000"/>
              </a:lnSpc>
            </a:pPr>
            <a:r>
              <a:rPr lang="el-GR" sz="3300" b="1" u="sng" dirty="0" smtClean="0">
                <a:latin typeface="Times New Roman" pitchFamily="18" charset="0"/>
                <a:cs typeface="Times New Roman" pitchFamily="18" charset="0"/>
              </a:rPr>
              <a:t>Συνταγματική αναθεώρηση 2001</a:t>
            </a:r>
            <a:r>
              <a:rPr lang="el-GR" sz="3300" dirty="0" smtClean="0">
                <a:latin typeface="Times New Roman" pitchFamily="18" charset="0"/>
                <a:cs typeface="Times New Roman" pitchFamily="18" charset="0"/>
              </a:rPr>
              <a:t>: προσθήκη </a:t>
            </a:r>
            <a:r>
              <a:rPr lang="el-GR" sz="3300" b="1" dirty="0" smtClean="0">
                <a:latin typeface="Times New Roman" pitchFamily="18" charset="0"/>
                <a:cs typeface="Times New Roman" pitchFamily="18" charset="0"/>
              </a:rPr>
              <a:t>ερμηνευτικής δήλωσης</a:t>
            </a:r>
            <a:r>
              <a:rPr lang="el-GR" sz="3300" dirty="0" smtClean="0">
                <a:latin typeface="Times New Roman" pitchFamily="18" charset="0"/>
                <a:cs typeface="Times New Roman" pitchFamily="18" charset="0"/>
              </a:rPr>
              <a:t> στο άρθρο 101 «</a:t>
            </a:r>
            <a:r>
              <a:rPr lang="el-GR" sz="3300" i="1" dirty="0" smtClean="0">
                <a:latin typeface="Times New Roman" pitchFamily="18" charset="0"/>
                <a:cs typeface="Times New Roman" pitchFamily="18" charset="0"/>
              </a:rPr>
              <a:t>O κοινός νομοθέτης και η διοίκηση όταν δρα κανονιστικά έχουν υποχρέωση να λαμβάνουν υπόψη τις ιδιαίτερες συνθήκες των νησιωτικών περιοχών.</a:t>
            </a:r>
            <a:r>
              <a:rPr lang="el-GR" sz="3300" dirty="0" smtClean="0">
                <a:latin typeface="Times New Roman" pitchFamily="18" charset="0"/>
                <a:cs typeface="Times New Roman" pitchFamily="18" charset="0"/>
              </a:rPr>
              <a:t>»</a:t>
            </a:r>
          </a:p>
          <a:p>
            <a:pPr algn="just">
              <a:lnSpc>
                <a:spcPct val="120000"/>
              </a:lnSpc>
            </a:pPr>
            <a:endParaRPr lang="el-GR" sz="3300" dirty="0" smtClean="0">
              <a:latin typeface="Times New Roman" pitchFamily="18" charset="0"/>
              <a:cs typeface="Times New Roman" pitchFamily="18" charset="0"/>
            </a:endParaRPr>
          </a:p>
          <a:p>
            <a:pPr algn="just">
              <a:lnSpc>
                <a:spcPct val="120000"/>
              </a:lnSpc>
            </a:pPr>
            <a:r>
              <a:rPr lang="el-GR" sz="3300" b="1" u="sng" dirty="0" smtClean="0">
                <a:latin typeface="Times New Roman" pitchFamily="18" charset="0"/>
                <a:cs typeface="Times New Roman" pitchFamily="18" charset="0"/>
              </a:rPr>
              <a:t>Συνταγματική αναθεώρηση 2008</a:t>
            </a:r>
            <a:r>
              <a:rPr lang="el-GR" sz="3300" dirty="0" smtClean="0">
                <a:latin typeface="Times New Roman" pitchFamily="18" charset="0"/>
                <a:cs typeface="Times New Roman" pitchFamily="18" charset="0"/>
              </a:rPr>
              <a:t>: ένταξη της ερμηνευτικής δήλωσης στο άρθρο 101 ως παρ. 4 και αναδιατύπωση της ώστε να έχει ευρύτερο πεδίο αναφοράς – «</a:t>
            </a:r>
            <a:r>
              <a:rPr lang="el-GR" sz="3300" i="1" dirty="0" smtClean="0">
                <a:latin typeface="Times New Roman" pitchFamily="18" charset="0"/>
                <a:cs typeface="Times New Roman" pitchFamily="18" charset="0"/>
              </a:rPr>
              <a:t>Ο </a:t>
            </a:r>
            <a:r>
              <a:rPr lang="el-GR" sz="3300" b="1" i="1" dirty="0" smtClean="0">
                <a:latin typeface="Times New Roman" pitchFamily="18" charset="0"/>
                <a:cs typeface="Times New Roman" pitchFamily="18" charset="0"/>
              </a:rPr>
              <a:t>κοινός νομοθέτης </a:t>
            </a:r>
            <a:r>
              <a:rPr lang="el-GR" sz="3300" i="1" dirty="0" smtClean="0">
                <a:latin typeface="Times New Roman" pitchFamily="18" charset="0"/>
                <a:cs typeface="Times New Roman" pitchFamily="18" charset="0"/>
              </a:rPr>
              <a:t>και η </a:t>
            </a:r>
            <a:r>
              <a:rPr lang="el-GR" sz="3300" b="1" i="1" dirty="0" smtClean="0">
                <a:latin typeface="Times New Roman" pitchFamily="18" charset="0"/>
                <a:cs typeface="Times New Roman" pitchFamily="18" charset="0"/>
              </a:rPr>
              <a:t>Διοίκηση</a:t>
            </a:r>
            <a:r>
              <a:rPr lang="el-GR" sz="3300" i="1" dirty="0" smtClean="0">
                <a:latin typeface="Times New Roman" pitchFamily="18" charset="0"/>
                <a:cs typeface="Times New Roman" pitchFamily="18" charset="0"/>
              </a:rPr>
              <a:t>, </a:t>
            </a:r>
            <a:r>
              <a:rPr lang="el-GR" sz="3300" b="1" i="1" dirty="0" smtClean="0">
                <a:latin typeface="Times New Roman" pitchFamily="18" charset="0"/>
                <a:cs typeface="Times New Roman" pitchFamily="18" charset="0"/>
              </a:rPr>
              <a:t>όταν δρουν κανονιστικά</a:t>
            </a:r>
            <a:r>
              <a:rPr lang="el-GR" sz="3300" i="1" dirty="0" smtClean="0">
                <a:latin typeface="Times New Roman" pitchFamily="18" charset="0"/>
                <a:cs typeface="Times New Roman" pitchFamily="18" charset="0"/>
              </a:rPr>
              <a:t>, </a:t>
            </a:r>
            <a:r>
              <a:rPr lang="el-GR" sz="3300" b="1" i="1" dirty="0" smtClean="0">
                <a:latin typeface="Times New Roman" pitchFamily="18" charset="0"/>
                <a:cs typeface="Times New Roman" pitchFamily="18" charset="0"/>
              </a:rPr>
              <a:t>υποχρεούνται</a:t>
            </a:r>
            <a:r>
              <a:rPr lang="el-GR" sz="3300" i="1" dirty="0" smtClean="0">
                <a:latin typeface="Times New Roman" pitchFamily="18" charset="0"/>
                <a:cs typeface="Times New Roman" pitchFamily="18" charset="0"/>
              </a:rPr>
              <a:t> </a:t>
            </a:r>
            <a:r>
              <a:rPr lang="el-GR" sz="3300" b="1" i="1" dirty="0" smtClean="0">
                <a:latin typeface="Times New Roman" pitchFamily="18" charset="0"/>
                <a:cs typeface="Times New Roman" pitchFamily="18" charset="0"/>
              </a:rPr>
              <a:t>να λαμβάνουν υπόψη </a:t>
            </a:r>
            <a:r>
              <a:rPr lang="el-GR" sz="3300" i="1" dirty="0" smtClean="0">
                <a:latin typeface="Times New Roman" pitchFamily="18" charset="0"/>
                <a:cs typeface="Times New Roman" pitchFamily="18" charset="0"/>
              </a:rPr>
              <a:t>τις </a:t>
            </a:r>
            <a:r>
              <a:rPr lang="el-GR" sz="3300" b="1" i="1" dirty="0" smtClean="0">
                <a:latin typeface="Times New Roman" pitchFamily="18" charset="0"/>
                <a:cs typeface="Times New Roman" pitchFamily="18" charset="0"/>
              </a:rPr>
              <a:t>ιδιαίτερες συνθήκες των νησιωτικών </a:t>
            </a:r>
            <a:r>
              <a:rPr lang="el-GR" sz="3300" i="1" dirty="0" smtClean="0">
                <a:latin typeface="Times New Roman" pitchFamily="18" charset="0"/>
                <a:cs typeface="Times New Roman" pitchFamily="18" charset="0"/>
              </a:rPr>
              <a:t>και ορεινών </a:t>
            </a:r>
            <a:r>
              <a:rPr lang="el-GR" sz="3300" b="1" i="1" dirty="0" smtClean="0">
                <a:latin typeface="Times New Roman" pitchFamily="18" charset="0"/>
                <a:cs typeface="Times New Roman" pitchFamily="18" charset="0"/>
              </a:rPr>
              <a:t>περιοχών</a:t>
            </a:r>
            <a:r>
              <a:rPr lang="el-GR" sz="3300" i="1" dirty="0" smtClean="0">
                <a:latin typeface="Times New Roman" pitchFamily="18" charset="0"/>
                <a:cs typeface="Times New Roman" pitchFamily="18" charset="0"/>
              </a:rPr>
              <a:t>, </a:t>
            </a:r>
            <a:r>
              <a:rPr lang="el-GR" sz="3300" b="1" i="1" dirty="0" smtClean="0">
                <a:latin typeface="Times New Roman" pitchFamily="18" charset="0"/>
                <a:cs typeface="Times New Roman" pitchFamily="18" charset="0"/>
              </a:rPr>
              <a:t>μεριμνώντας</a:t>
            </a:r>
            <a:r>
              <a:rPr lang="el-GR" sz="3300" i="1" dirty="0" smtClean="0">
                <a:latin typeface="Times New Roman" pitchFamily="18" charset="0"/>
                <a:cs typeface="Times New Roman" pitchFamily="18" charset="0"/>
              </a:rPr>
              <a:t> </a:t>
            </a:r>
            <a:r>
              <a:rPr lang="el-GR" sz="3300" b="1" i="1" dirty="0" smtClean="0">
                <a:latin typeface="Times New Roman" pitchFamily="18" charset="0"/>
                <a:cs typeface="Times New Roman" pitchFamily="18" charset="0"/>
              </a:rPr>
              <a:t>για την ανάπτυξη τους»</a:t>
            </a:r>
          </a:p>
          <a:p>
            <a:pPr algn="just">
              <a:lnSpc>
                <a:spcPct val="120000"/>
              </a:lnSpc>
            </a:pPr>
            <a:endParaRPr lang="en-US" sz="3300" dirty="0" smtClean="0">
              <a:latin typeface="Times New Roman" pitchFamily="18" charset="0"/>
              <a:cs typeface="Times New Roman" pitchFamily="18" charset="0"/>
            </a:endParaRPr>
          </a:p>
          <a:p>
            <a:pPr algn="just">
              <a:lnSpc>
                <a:spcPct val="120000"/>
              </a:lnSpc>
            </a:pPr>
            <a:r>
              <a:rPr lang="el-GR" sz="3300" dirty="0" smtClean="0">
                <a:latin typeface="Times New Roman" pitchFamily="18" charset="0"/>
                <a:cs typeface="Times New Roman" pitchFamily="18" charset="0"/>
              </a:rPr>
              <a:t>Η προσθήκη της ερμηνευτικής δήλωσης στο κυρίως κείμενο του άρθρου έχει ως συνέπεια την </a:t>
            </a:r>
            <a:r>
              <a:rPr lang="el-GR" sz="3300" b="1" dirty="0" smtClean="0">
                <a:latin typeface="Times New Roman" pitchFamily="18" charset="0"/>
                <a:cs typeface="Times New Roman" pitchFamily="18" charset="0"/>
              </a:rPr>
              <a:t>ανάδειξη της υποχρέωσης του νομοθέτη και της Διοίκησης </a:t>
            </a:r>
            <a:r>
              <a:rPr lang="el-GR" sz="3300" dirty="0" smtClean="0">
                <a:latin typeface="Times New Roman" pitchFamily="18" charset="0"/>
                <a:cs typeface="Times New Roman" pitchFamily="18" charset="0"/>
              </a:rPr>
              <a:t>να εντάξουν την </a:t>
            </a:r>
            <a:r>
              <a:rPr lang="el-GR" sz="3300" dirty="0" err="1" smtClean="0">
                <a:latin typeface="Times New Roman" pitchFamily="18" charset="0"/>
                <a:cs typeface="Times New Roman" pitchFamily="18" charset="0"/>
              </a:rPr>
              <a:t>νησιωτικότητα</a:t>
            </a:r>
            <a:r>
              <a:rPr lang="el-GR" sz="3300" dirty="0" smtClean="0">
                <a:latin typeface="Times New Roman" pitchFamily="18" charset="0"/>
                <a:cs typeface="Times New Roman" pitchFamily="18" charset="0"/>
              </a:rPr>
              <a:t> στον πυρήνα των αποφάσεών τους, λαμβάνοντας ειδική </a:t>
            </a:r>
            <a:r>
              <a:rPr lang="el-GR" sz="3300" dirty="0" err="1" smtClean="0">
                <a:latin typeface="Times New Roman" pitchFamily="18" charset="0"/>
                <a:cs typeface="Times New Roman" pitchFamily="18" charset="0"/>
              </a:rPr>
              <a:t>μέριµνα</a:t>
            </a:r>
            <a:r>
              <a:rPr lang="el-GR" sz="3300" dirty="0" smtClean="0">
                <a:latin typeface="Times New Roman" pitchFamily="18" charset="0"/>
                <a:cs typeface="Times New Roman" pitchFamily="18" charset="0"/>
              </a:rPr>
              <a:t> για την ανάπτυξή τους.</a:t>
            </a:r>
          </a:p>
          <a:p>
            <a:pPr algn="just"/>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214290"/>
          </a:xfrm>
        </p:spPr>
        <p:txBody>
          <a:bodyPr>
            <a:normAutofit fontScale="90000"/>
          </a:bodyPr>
          <a:lstStyle/>
          <a:p>
            <a:endParaRPr lang="el-GR" dirty="0"/>
          </a:p>
        </p:txBody>
      </p:sp>
      <p:sp>
        <p:nvSpPr>
          <p:cNvPr id="3" name="2 - Θέση περιεχομένου"/>
          <p:cNvSpPr>
            <a:spLocks noGrp="1"/>
          </p:cNvSpPr>
          <p:nvPr>
            <p:ph idx="1"/>
          </p:nvPr>
        </p:nvSpPr>
        <p:spPr>
          <a:xfrm>
            <a:off x="457200" y="428604"/>
            <a:ext cx="8229600" cy="5857916"/>
          </a:xfrm>
        </p:spPr>
        <p:txBody>
          <a:bodyPr>
            <a:normAutofit fontScale="62500" lnSpcReduction="20000"/>
          </a:bodyPr>
          <a:lstStyle/>
          <a:p>
            <a:pPr algn="just">
              <a:lnSpc>
                <a:spcPct val="120000"/>
              </a:lnSpc>
            </a:pPr>
            <a:r>
              <a:rPr lang="el-GR" dirty="0" smtClean="0">
                <a:latin typeface="Times New Roman" pitchFamily="18" charset="0"/>
                <a:cs typeface="Times New Roman" pitchFamily="18" charset="0"/>
              </a:rPr>
              <a:t>Η ειρηνευτική δήλωση σαν συνταγματικός θεσμός έχει νομική αξία καθώς υποδεικνύει το πνεύμα και τη βούληση του συνταγματικού νομοθέτη.</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dirty="0" smtClean="0">
                <a:latin typeface="Times New Roman" pitchFamily="18" charset="0"/>
                <a:cs typeface="Times New Roman" pitchFamily="18" charset="0"/>
              </a:rPr>
              <a:t>Η ένταξη του περιεχομένου της </a:t>
            </a:r>
            <a:r>
              <a:rPr lang="el-GR" dirty="0" err="1" smtClean="0">
                <a:latin typeface="Times New Roman" pitchFamily="18" charset="0"/>
                <a:cs typeface="Times New Roman" pitchFamily="18" charset="0"/>
              </a:rPr>
              <a:t>ερµηνευτικής</a:t>
            </a:r>
            <a:r>
              <a:rPr lang="el-GR" dirty="0" smtClean="0">
                <a:latin typeface="Times New Roman" pitchFamily="18" charset="0"/>
                <a:cs typeface="Times New Roman" pitchFamily="18" charset="0"/>
              </a:rPr>
              <a:t> δήλωσης στο ίδιο το άρθρο ουσιαστικά </a:t>
            </a:r>
            <a:r>
              <a:rPr lang="el-GR" b="1" dirty="0" smtClean="0">
                <a:latin typeface="Times New Roman" pitchFamily="18" charset="0"/>
                <a:cs typeface="Times New Roman" pitchFamily="18" charset="0"/>
              </a:rPr>
              <a:t>ενισχύει την κανονιστική ισχύ</a:t>
            </a:r>
            <a:r>
              <a:rPr lang="el-GR" dirty="0" smtClean="0">
                <a:latin typeface="Times New Roman" pitchFamily="18" charset="0"/>
                <a:cs typeface="Times New Roman" pitchFamily="18" charset="0"/>
              </a:rPr>
              <a:t> της συγκεκριμένης ρύθμισης, καθώς </a:t>
            </a:r>
            <a:r>
              <a:rPr lang="el-GR" b="1" dirty="0" smtClean="0">
                <a:latin typeface="Times New Roman" pitchFamily="18" charset="0"/>
                <a:cs typeface="Times New Roman" pitchFamily="18" charset="0"/>
              </a:rPr>
              <a:t>αυξάνει την κανονιστική πυκνότητα</a:t>
            </a:r>
            <a:r>
              <a:rPr lang="el-GR" dirty="0" smtClean="0">
                <a:latin typeface="Times New Roman" pitchFamily="18" charset="0"/>
                <a:cs typeface="Times New Roman" pitchFamily="18" charset="0"/>
              </a:rPr>
              <a:t> της φράσης «</a:t>
            </a:r>
            <a:r>
              <a:rPr lang="el-GR" i="1" dirty="0" smtClean="0">
                <a:latin typeface="Times New Roman" pitchFamily="18" charset="0"/>
                <a:cs typeface="Times New Roman" pitchFamily="18" charset="0"/>
              </a:rPr>
              <a:t>υποχρεούνται</a:t>
            </a:r>
            <a:r>
              <a:rPr lang="el-GR" dirty="0" smtClean="0">
                <a:latin typeface="Times New Roman" pitchFamily="18" charset="0"/>
                <a:cs typeface="Times New Roman" pitchFamily="18" charset="0"/>
              </a:rPr>
              <a:t>». Η με αυτόν τον τρόπο </a:t>
            </a:r>
            <a:r>
              <a:rPr lang="el-GR" b="1" dirty="0" err="1" smtClean="0">
                <a:latin typeface="Times New Roman" pitchFamily="18" charset="0"/>
                <a:cs typeface="Times New Roman" pitchFamily="18" charset="0"/>
              </a:rPr>
              <a:t>καθιερούμενη</a:t>
            </a:r>
            <a:r>
              <a:rPr lang="el-GR" b="1" dirty="0" smtClean="0">
                <a:latin typeface="Times New Roman" pitchFamily="18" charset="0"/>
                <a:cs typeface="Times New Roman" pitchFamily="18" charset="0"/>
              </a:rPr>
              <a:t> υποχρέωση </a:t>
            </a:r>
            <a:r>
              <a:rPr lang="el-GR" dirty="0" smtClean="0">
                <a:latin typeface="Times New Roman" pitchFamily="18" charset="0"/>
                <a:cs typeface="Times New Roman" pitchFamily="18" charset="0"/>
              </a:rPr>
              <a:t>του νομοθέτη και της Διοίκησης είναι αφενός πολύ πιο ευρεία, σαφής και ισχυρή από την απλή «μέριμνα», όρος που χρησιμοποιείται σε άλλες διατάξεις του  Συντάγματος (π.χ. άρθρο 22 παρ. 5 - Κοινωνική Ασφάλιση). Άλλωστε η ίδια η διάταξη, με το λεκτικό της, καθιστά τη «μέριμνα» τρόπο εκπλήρωσης της υποχρέωσης, («</a:t>
            </a:r>
            <a:r>
              <a:rPr lang="el-GR" i="1" dirty="0" smtClean="0">
                <a:latin typeface="Times New Roman" pitchFamily="18" charset="0"/>
                <a:cs typeface="Times New Roman" pitchFamily="18" charset="0"/>
              </a:rPr>
              <a:t>μεριμνώντας για την ανάπτυξη</a:t>
            </a:r>
            <a:r>
              <a:rPr lang="el-GR" dirty="0" smtClean="0">
                <a:latin typeface="Times New Roman" pitchFamily="18" charset="0"/>
                <a:cs typeface="Times New Roman" pitchFamily="18" charset="0"/>
              </a:rPr>
              <a:t>») δηλαδή της αποδίδει </a:t>
            </a:r>
            <a:r>
              <a:rPr lang="el-GR" dirty="0" err="1" smtClean="0">
                <a:latin typeface="Times New Roman" pitchFamily="18" charset="0"/>
                <a:cs typeface="Times New Roman" pitchFamily="18" charset="0"/>
              </a:rPr>
              <a:t>εργαλειακή</a:t>
            </a:r>
            <a:r>
              <a:rPr lang="el-GR" dirty="0" smtClean="0">
                <a:latin typeface="Times New Roman" pitchFamily="18" charset="0"/>
                <a:cs typeface="Times New Roman" pitchFamily="18" charset="0"/>
              </a:rPr>
              <a:t> φύση και όχι κομβική εννοιολογική λειτουργία.     </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dirty="0" smtClean="0">
                <a:latin typeface="Times New Roman" pitchFamily="18" charset="0"/>
                <a:cs typeface="Times New Roman" pitchFamily="18" charset="0"/>
              </a:rPr>
              <a:t>Η υποχρέωση έχει ερμηνευθεί ότι μπορεί να δημιουργήσει ακόμη και </a:t>
            </a:r>
            <a:r>
              <a:rPr lang="el-GR" b="1" dirty="0" err="1" smtClean="0">
                <a:latin typeface="Times New Roman" pitchFamily="18" charset="0"/>
                <a:cs typeface="Times New Roman" pitchFamily="18" charset="0"/>
              </a:rPr>
              <a:t>αγώγιµη</a:t>
            </a:r>
            <a:r>
              <a:rPr lang="el-GR" b="1" dirty="0" smtClean="0">
                <a:latin typeface="Times New Roman" pitchFamily="18" charset="0"/>
                <a:cs typeface="Times New Roman" pitchFamily="18" charset="0"/>
              </a:rPr>
              <a:t> αξίωση </a:t>
            </a:r>
            <a:r>
              <a:rPr lang="el-GR" dirty="0" smtClean="0">
                <a:latin typeface="Times New Roman" pitchFamily="18" charset="0"/>
                <a:cs typeface="Times New Roman" pitchFamily="18" charset="0"/>
              </a:rPr>
              <a:t>υπό προϋποθέσεις, εφ’ όσον καθιερώνεται ρητά από το ίδιο το Σύνταγμα, πέραν βεβαίως της αυξημένης τυπικής ισχύος που έχει ως συνταγματική ρύθμιση. </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dirty="0" smtClean="0">
                <a:latin typeface="Times New Roman" pitchFamily="18" charset="0"/>
                <a:cs typeface="Times New Roman" pitchFamily="18" charset="0"/>
              </a:rPr>
              <a:t>Κατ’ </a:t>
            </a:r>
            <a:r>
              <a:rPr lang="el-GR" b="1" dirty="0" smtClean="0">
                <a:latin typeface="Times New Roman" pitchFamily="18" charset="0"/>
                <a:cs typeface="Times New Roman" pitchFamily="18" charset="0"/>
              </a:rPr>
              <a:t>άλλη άποψη</a:t>
            </a:r>
            <a:r>
              <a:rPr lang="el-GR" dirty="0" smtClean="0">
                <a:latin typeface="Times New Roman" pitchFamily="18" charset="0"/>
                <a:cs typeface="Times New Roman" pitchFamily="18" charset="0"/>
              </a:rPr>
              <a:t>, τέτοια </a:t>
            </a:r>
            <a:r>
              <a:rPr lang="el-GR" b="1" dirty="0" smtClean="0">
                <a:latin typeface="Times New Roman" pitchFamily="18" charset="0"/>
                <a:cs typeface="Times New Roman" pitchFamily="18" charset="0"/>
              </a:rPr>
              <a:t>αγωγιμότητα δεν υφίσταται</a:t>
            </a:r>
            <a:r>
              <a:rPr lang="el-GR" dirty="0" smtClean="0">
                <a:latin typeface="Times New Roman" pitchFamily="18" charset="0"/>
                <a:cs typeface="Times New Roman" pitchFamily="18" charset="0"/>
              </a:rPr>
              <a:t>, καθώς και σε αλλά άρθρα του Συντάγματος αναφέρεται ότι το κράτος έχει υποχρέωση να νομοθετήσει αναφορικά µε ορισμένο ζητητή (</a:t>
            </a:r>
            <a:r>
              <a:rPr lang="el-GR" dirty="0" err="1" smtClean="0">
                <a:latin typeface="Times New Roman" pitchFamily="18" charset="0"/>
                <a:cs typeface="Times New Roman" pitchFamily="18" charset="0"/>
              </a:rPr>
              <a:t>π.χ</a:t>
            </a:r>
            <a:r>
              <a:rPr lang="el-GR" dirty="0" smtClean="0">
                <a:latin typeface="Times New Roman" pitchFamily="18" charset="0"/>
                <a:cs typeface="Times New Roman" pitchFamily="18" charset="0"/>
              </a:rPr>
              <a:t> άρθρο 24 παρ.2 –υποχρέωση σύνταξης κτηματολογίου), αλλά όταν αυτό δεν νομοθετεί ή καθυστερεί, δεν τίθεται ζήτημα </a:t>
            </a:r>
            <a:r>
              <a:rPr lang="el-GR" dirty="0" err="1" smtClean="0">
                <a:latin typeface="Times New Roman" pitchFamily="18" charset="0"/>
                <a:cs typeface="Times New Roman" pitchFamily="18" charset="0"/>
              </a:rPr>
              <a:t>αγώγιµης</a:t>
            </a:r>
            <a:r>
              <a:rPr lang="el-GR" dirty="0" smtClean="0">
                <a:latin typeface="Times New Roman" pitchFamily="18" charset="0"/>
                <a:cs typeface="Times New Roman" pitchFamily="18" charset="0"/>
              </a:rPr>
              <a:t> αξίωσης όπως στα ατομικά δικαιώματα.</a:t>
            </a:r>
          </a:p>
          <a:p>
            <a:pPr>
              <a:lnSpc>
                <a:spcPct val="120000"/>
              </a:lnSpc>
            </a:pPr>
            <a:endParaRPr lang="el-GR"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214314"/>
          </a:xfrm>
        </p:spPr>
        <p:txBody>
          <a:bodyPr>
            <a:normAutofit fontScale="90000"/>
          </a:bodyPr>
          <a:lstStyle/>
          <a:p>
            <a:endParaRPr lang="el-GR" dirty="0"/>
          </a:p>
        </p:txBody>
      </p:sp>
      <p:sp>
        <p:nvSpPr>
          <p:cNvPr id="3" name="2 - Θέση περιεχομένου"/>
          <p:cNvSpPr>
            <a:spLocks noGrp="1"/>
          </p:cNvSpPr>
          <p:nvPr>
            <p:ph idx="1"/>
          </p:nvPr>
        </p:nvSpPr>
        <p:spPr>
          <a:xfrm>
            <a:off x="457200" y="0"/>
            <a:ext cx="8229600" cy="6858000"/>
          </a:xfrm>
        </p:spPr>
        <p:txBody>
          <a:bodyPr>
            <a:normAutofit fontScale="62500" lnSpcReduction="20000"/>
          </a:bodyPr>
          <a:lstStyle/>
          <a:p>
            <a:pPr algn="just">
              <a:lnSpc>
                <a:spcPct val="120000"/>
              </a:lnSpc>
            </a:pPr>
            <a:r>
              <a:rPr lang="el-GR" dirty="0" smtClean="0">
                <a:latin typeface="Times New Roman" pitchFamily="18" charset="0"/>
                <a:cs typeface="Times New Roman" pitchFamily="18" charset="0"/>
              </a:rPr>
              <a:t>Συγκρίνοντας και ερμηνεύοντας συστηματικά και συνδυαστικά τα δυο άρθρα (101 παρ. 4 και 106 παρ. 1) για τις νησιωτικές περιοχές, διαπιστώνονται τα εξής:</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dirty="0" smtClean="0">
                <a:latin typeface="Times New Roman" pitchFamily="18" charset="0"/>
                <a:cs typeface="Times New Roman" pitchFamily="18" charset="0"/>
              </a:rPr>
              <a:t>Ο σκοπός και των δυο άρθρων είναι κοινός: πρόκειται για την «</a:t>
            </a:r>
            <a:r>
              <a:rPr lang="el-GR" b="1" dirty="0" smtClean="0">
                <a:latin typeface="Times New Roman" pitchFamily="18" charset="0"/>
                <a:cs typeface="Times New Roman" pitchFamily="18" charset="0"/>
              </a:rPr>
              <a:t>ανάπτυξη</a:t>
            </a:r>
            <a:r>
              <a:rPr lang="el-GR" dirty="0" smtClean="0">
                <a:latin typeface="Times New Roman" pitchFamily="18" charset="0"/>
                <a:cs typeface="Times New Roman" pitchFamily="18" charset="0"/>
              </a:rPr>
              <a:t>» (101 παρ. 4) ή την «</a:t>
            </a:r>
            <a:r>
              <a:rPr lang="el-GR" b="1" dirty="0" smtClean="0">
                <a:latin typeface="Times New Roman" pitchFamily="18" charset="0"/>
                <a:cs typeface="Times New Roman" pitchFamily="18" charset="0"/>
              </a:rPr>
              <a:t>προαγωγή της οικονομίας</a:t>
            </a:r>
            <a:r>
              <a:rPr lang="el-GR" dirty="0" smtClean="0">
                <a:latin typeface="Times New Roman" pitchFamily="18" charset="0"/>
                <a:cs typeface="Times New Roman" pitchFamily="18" charset="0"/>
              </a:rPr>
              <a:t>» (106 παρ. 1) των νησιωτικών περιοχών. Στη δεύτερη εξειδικεύεται πιο πολύ και ο τρόπος επίτευξης του στόχου: </a:t>
            </a:r>
            <a:r>
              <a:rPr lang="el-GR" b="1" dirty="0" smtClean="0">
                <a:latin typeface="Times New Roman" pitchFamily="18" charset="0"/>
                <a:cs typeface="Times New Roman" pitchFamily="18" charset="0"/>
              </a:rPr>
              <a:t>αξιοποίηση πηγών εθνικού πλούτου σε ξηρά, θάλασσα και αέρα</a:t>
            </a:r>
            <a:r>
              <a:rPr lang="el-GR" dirty="0" smtClean="0">
                <a:latin typeface="Times New Roman" pitchFamily="18" charset="0"/>
                <a:cs typeface="Times New Roman" pitchFamily="18" charset="0"/>
              </a:rPr>
              <a:t>.  Αυτό δεν σημαίνει ότι περιορίζεται μόνο σε αυτές τις δράσεις η κρατική  δραστηριότητα, αλλά πρέπει να εξασφαλίζει την οικονομική ανάπτυξη όλων των τομέων της οικονομίας αυτών των περιοχών.</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dirty="0" smtClean="0">
                <a:latin typeface="Times New Roman" pitchFamily="18" charset="0"/>
                <a:cs typeface="Times New Roman" pitchFamily="18" charset="0"/>
              </a:rPr>
              <a:t>Ενδιαφέρον σημείο είναι η διαφοροποίηση ως προς το υποκείμενο της θεσπιζόμενης υποχρέωσης: </a:t>
            </a:r>
            <a:r>
              <a:rPr lang="el-GR" b="1" dirty="0" smtClean="0">
                <a:latin typeface="Times New Roman" pitchFamily="18" charset="0"/>
                <a:cs typeface="Times New Roman" pitchFamily="18" charset="0"/>
              </a:rPr>
              <a:t>ποιος υποχρεούται; </a:t>
            </a:r>
            <a:r>
              <a:rPr lang="el-GR" dirty="0" smtClean="0">
                <a:latin typeface="Times New Roman" pitchFamily="18" charset="0"/>
                <a:cs typeface="Times New Roman" pitchFamily="18" charset="0"/>
              </a:rPr>
              <a:t>Κατά το άρθρο </a:t>
            </a:r>
            <a:r>
              <a:rPr lang="el-GR" b="1" dirty="0" smtClean="0">
                <a:latin typeface="Times New Roman" pitchFamily="18" charset="0"/>
                <a:cs typeface="Times New Roman" pitchFamily="18" charset="0"/>
              </a:rPr>
              <a:t>101 παρ. 4 </a:t>
            </a:r>
            <a:r>
              <a:rPr lang="el-GR" dirty="0" smtClean="0">
                <a:latin typeface="Times New Roman" pitchFamily="18" charset="0"/>
                <a:cs typeface="Times New Roman" pitchFamily="18" charset="0"/>
              </a:rPr>
              <a:t>η υποχρέωση αφορά μόνο τη </a:t>
            </a:r>
            <a:r>
              <a:rPr lang="el-GR" b="1" dirty="0" smtClean="0">
                <a:latin typeface="Times New Roman" pitchFamily="18" charset="0"/>
                <a:cs typeface="Times New Roman" pitchFamily="18" charset="0"/>
              </a:rPr>
              <a:t>νομοθετική εξουσία </a:t>
            </a:r>
            <a:r>
              <a:rPr lang="el-GR" dirty="0" smtClean="0">
                <a:latin typeface="Times New Roman" pitchFamily="18" charset="0"/>
                <a:cs typeface="Times New Roman" pitchFamily="18" charset="0"/>
              </a:rPr>
              <a:t>και </a:t>
            </a:r>
            <a:r>
              <a:rPr lang="el-GR" b="1" dirty="0" smtClean="0">
                <a:latin typeface="Times New Roman" pitchFamily="18" charset="0"/>
                <a:cs typeface="Times New Roman" pitchFamily="18" charset="0"/>
              </a:rPr>
              <a:t>την εκτελεστική εξουσία, όταν αυτή δρα κανονιστικά</a:t>
            </a:r>
            <a:r>
              <a:rPr lang="el-GR" dirty="0" smtClean="0">
                <a:latin typeface="Times New Roman" pitchFamily="18" charset="0"/>
                <a:cs typeface="Times New Roman" pitchFamily="18" charset="0"/>
              </a:rPr>
              <a:t>, δηλ. εκδίδει κανονιστικές πράξεις. Αντίθετα κατά το άρθρο </a:t>
            </a:r>
            <a:r>
              <a:rPr lang="el-GR" b="1" dirty="0" smtClean="0">
                <a:latin typeface="Times New Roman" pitchFamily="18" charset="0"/>
                <a:cs typeface="Times New Roman" pitchFamily="18" charset="0"/>
              </a:rPr>
              <a:t>106 παρ. 1 </a:t>
            </a:r>
            <a:r>
              <a:rPr lang="el-GR" dirty="0" smtClean="0">
                <a:latin typeface="Times New Roman" pitchFamily="18" charset="0"/>
                <a:cs typeface="Times New Roman" pitchFamily="18" charset="0"/>
              </a:rPr>
              <a:t>υποκείμενο δράσης είναι συνολικά </a:t>
            </a:r>
            <a:r>
              <a:rPr lang="el-GR" b="1" dirty="0" smtClean="0">
                <a:latin typeface="Times New Roman" pitchFamily="18" charset="0"/>
                <a:cs typeface="Times New Roman" pitchFamily="18" charset="0"/>
              </a:rPr>
              <a:t>το Κράτος</a:t>
            </a:r>
            <a:r>
              <a:rPr lang="el-GR" dirty="0" smtClean="0">
                <a:latin typeface="Times New Roman" pitchFamily="18" charset="0"/>
                <a:cs typeface="Times New Roman" pitchFamily="18" charset="0"/>
              </a:rPr>
              <a:t>. Ήτοι και οι τρεις εξουσίες (νομοθετική, εκτελεστική, δικαστική) σε όλο το φάσμα των δραστηριοτήτων τους. </a:t>
            </a:r>
          </a:p>
          <a:p>
            <a:pPr algn="just">
              <a:lnSpc>
                <a:spcPct val="120000"/>
              </a:lnSpc>
            </a:pPr>
            <a:endParaRPr lang="el-GR" dirty="0" smtClean="0">
              <a:latin typeface="Times New Roman" pitchFamily="18" charset="0"/>
              <a:cs typeface="Times New Roman" pitchFamily="18" charset="0"/>
            </a:endParaRPr>
          </a:p>
          <a:p>
            <a:pPr algn="just">
              <a:lnSpc>
                <a:spcPct val="120000"/>
              </a:lnSpc>
            </a:pPr>
            <a:r>
              <a:rPr lang="el-GR" dirty="0" smtClean="0">
                <a:latin typeface="Times New Roman" pitchFamily="18" charset="0"/>
                <a:cs typeface="Times New Roman" pitchFamily="18" charset="0"/>
              </a:rPr>
              <a:t>Η </a:t>
            </a:r>
            <a:r>
              <a:rPr lang="el-GR" b="1" dirty="0" smtClean="0">
                <a:latin typeface="Times New Roman" pitchFamily="18" charset="0"/>
                <a:cs typeface="Times New Roman" pitchFamily="18" charset="0"/>
              </a:rPr>
              <a:t>δικαστική εξουσία </a:t>
            </a:r>
            <a:r>
              <a:rPr lang="el-GR" dirty="0" smtClean="0">
                <a:latin typeface="Times New Roman" pitchFamily="18" charset="0"/>
                <a:cs typeface="Times New Roman" pitchFamily="18" charset="0"/>
              </a:rPr>
              <a:t>πρόσφατα έχασε την ευκαιρία να υλοποιήσει αυτή την συνταγματική υποχρέωση. Το </a:t>
            </a:r>
            <a:r>
              <a:rPr lang="el-GR" dirty="0" err="1" smtClean="0">
                <a:latin typeface="Times New Roman" pitchFamily="18" charset="0"/>
                <a:cs typeface="Times New Roman" pitchFamily="18" charset="0"/>
              </a:rPr>
              <a:t>ΣτΕ</a:t>
            </a:r>
            <a:r>
              <a:rPr lang="el-GR" dirty="0" smtClean="0">
                <a:latin typeface="Times New Roman" pitchFamily="18" charset="0"/>
                <a:cs typeface="Times New Roman" pitchFamily="18" charset="0"/>
              </a:rPr>
              <a:t>, με τις υπ’ αρ. </a:t>
            </a:r>
            <a:r>
              <a:rPr lang="el-GR" b="1" dirty="0" smtClean="0">
                <a:latin typeface="Times New Roman" pitchFamily="18" charset="0"/>
                <a:cs typeface="Times New Roman" pitchFamily="18" charset="0"/>
              </a:rPr>
              <a:t>1231-1236/2017</a:t>
            </a:r>
            <a:r>
              <a:rPr lang="el-GR" dirty="0" smtClean="0">
                <a:latin typeface="Times New Roman" pitchFamily="18" charset="0"/>
                <a:cs typeface="Times New Roman" pitchFamily="18" charset="0"/>
              </a:rPr>
              <a:t> αποφάσεις του σχετικά με την </a:t>
            </a:r>
            <a:r>
              <a:rPr lang="el-GR" b="1" dirty="0" smtClean="0">
                <a:latin typeface="Times New Roman" pitchFamily="18" charset="0"/>
                <a:cs typeface="Times New Roman" pitchFamily="18" charset="0"/>
              </a:rPr>
              <a:t>κατάργηση του ειδικού καθεστώτος ΦΠΑ στα νησιά του Αιγαίου</a:t>
            </a:r>
            <a:r>
              <a:rPr lang="el-GR" dirty="0" smtClean="0">
                <a:latin typeface="Times New Roman" pitchFamily="18" charset="0"/>
                <a:cs typeface="Times New Roman" pitchFamily="18" charset="0"/>
              </a:rPr>
              <a:t>, δεν επέδειξε την </a:t>
            </a:r>
            <a:r>
              <a:rPr lang="el-GR" dirty="0" err="1" smtClean="0">
                <a:latin typeface="Times New Roman" pitchFamily="18" charset="0"/>
                <a:cs typeface="Times New Roman" pitchFamily="18" charset="0"/>
              </a:rPr>
              <a:t>ακτιβιστική</a:t>
            </a:r>
            <a:r>
              <a:rPr lang="el-GR" dirty="0" smtClean="0">
                <a:latin typeface="Times New Roman" pitchFamily="18" charset="0"/>
                <a:cs typeface="Times New Roman" pitchFamily="18" charset="0"/>
              </a:rPr>
              <a:t> συμπεριφορά που έχει υιοθετήσει σε άλλες υποθέσεις (π.χ. περιβάλλον), και </a:t>
            </a:r>
            <a:r>
              <a:rPr lang="el-GR" b="1" dirty="0" smtClean="0">
                <a:latin typeface="Times New Roman" pitchFamily="18" charset="0"/>
                <a:cs typeface="Times New Roman" pitchFamily="18" charset="0"/>
              </a:rPr>
              <a:t>ούτε καν ερμήνευσε τις ανωτέρω συνταγματικές διατάξεις</a:t>
            </a:r>
            <a:r>
              <a:rPr lang="el-GR" dirty="0" smtClean="0">
                <a:latin typeface="Times New Roman" pitchFamily="18" charset="0"/>
                <a:cs typeface="Times New Roman" pitchFamily="18" charset="0"/>
              </a:rPr>
              <a:t> (μόνο η εισηγήτρια έθεσε θέμα αντισυνταγματικότητας αλλά για λόγους αναδρομικής κατάργησης φορολογικών ελαφρύνσεων), αλλά περιορίστηκε να </a:t>
            </a:r>
            <a:r>
              <a:rPr lang="el-GR" smtClean="0">
                <a:latin typeface="Times New Roman" pitchFamily="18" charset="0"/>
                <a:cs typeface="Times New Roman" pitchFamily="18" charset="0"/>
              </a:rPr>
              <a:t>κρίνει συνταγματικά </a:t>
            </a:r>
            <a:r>
              <a:rPr lang="el-GR" dirty="0" smtClean="0">
                <a:latin typeface="Times New Roman" pitchFamily="18" charset="0"/>
                <a:cs typeface="Times New Roman" pitchFamily="18" charset="0"/>
              </a:rPr>
              <a:t>ζητήματα δικονομικής φύσης σχετικά με το αντικείμενο της δίκης (μεταγενέστερη ισχύς νόμου που αντικατέστησε τις προσβαλλόμενες πράξεις)…  </a:t>
            </a:r>
            <a:endParaRPr lang="el-GR" b="1" dirty="0" smtClean="0">
              <a:latin typeface="Times New Roman" pitchFamily="18" charset="0"/>
              <a:cs typeface="Times New Roman" pitchFamily="18" charset="0"/>
            </a:endParaRPr>
          </a:p>
          <a:p>
            <a:pPr>
              <a:lnSpc>
                <a:spcPct val="120000"/>
              </a:lnSpc>
            </a:pPr>
            <a:endParaRPr lang="el-GR" dirty="0" smtClean="0">
              <a:latin typeface="Times New Roman" pitchFamily="18" charset="0"/>
              <a:cs typeface="Times New Roman" pitchFamily="18" charset="0"/>
            </a:endParaRPr>
          </a:p>
          <a:p>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404</TotalTime>
  <Words>3793</Words>
  <Application>Microsoft Office PowerPoint</Application>
  <PresentationFormat>Προβολή στην οθόνη (4:3)</PresentationFormat>
  <Paragraphs>134</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Ροή</vt:lpstr>
      <vt:lpstr>Νομική Διάσταση της Νησιωτικότητας:  Ερμηνεία των ρυθμίσεων του Συντάγματος και της Συνθήκης για τη Λειτουργία της ΕΕ</vt:lpstr>
      <vt:lpstr>Τι προβλέπουν οι ρυθμίσεις</vt:lpstr>
      <vt:lpstr>Διαφάνεια 3</vt:lpstr>
      <vt:lpstr>Βασική έννοια: Νήσος/Νησί</vt:lpstr>
      <vt:lpstr>Διαφάνεια 5</vt:lpstr>
      <vt:lpstr>Διαφάνεια 6</vt:lpstr>
      <vt:lpstr>Εξέλιξη &amp; Ερμηνεία Ελληνικού Συνταγματικού Κειμένου </vt:lpstr>
      <vt:lpstr>Διαφάνεια 8</vt:lpstr>
      <vt:lpstr>Διαφάνεια 9</vt:lpstr>
      <vt:lpstr>Εξέλιξη και Ερμηνεία της Συνθήκης για τη λειτουργία της Ευρωπαϊκής Ένωσης</vt:lpstr>
      <vt:lpstr>Διαφάνεια 11</vt:lpstr>
      <vt:lpstr>Διαφάνεια 12</vt:lpstr>
      <vt:lpstr>Διαφάνεια 13</vt:lpstr>
      <vt:lpstr>Διαφάνεια 14</vt:lpstr>
      <vt:lpstr>Διαφάνεια 15</vt:lpstr>
      <vt:lpstr>Διαφάνεια 16</vt:lpstr>
      <vt:lpstr>Διαφάνεια 17</vt:lpstr>
      <vt:lpstr>Ως Κατακλείδα…</vt:lpstr>
      <vt:lpstr>Διαφάνεια 19</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Νομική Διάσταση της Νησιωτικότητας:  Ερμηνεία των ρυθμίσεων του Συντάγματος και της Συνθήκης για τη Λειτουργία της ΕΕ</dc:title>
  <dc:creator>user</dc:creator>
  <cp:lastModifiedBy>user</cp:lastModifiedBy>
  <cp:revision>53</cp:revision>
  <dcterms:created xsi:type="dcterms:W3CDTF">2017-05-22T08:22:26Z</dcterms:created>
  <dcterms:modified xsi:type="dcterms:W3CDTF">2017-05-24T06:48:08Z</dcterms:modified>
</cp:coreProperties>
</file>